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380" r:id="rId2"/>
    <p:sldId id="395" r:id="rId3"/>
    <p:sldId id="396" r:id="rId4"/>
    <p:sldId id="436" r:id="rId5"/>
    <p:sldId id="397" r:id="rId6"/>
    <p:sldId id="437" r:id="rId7"/>
    <p:sldId id="398" r:id="rId8"/>
    <p:sldId id="399" r:id="rId9"/>
    <p:sldId id="400" r:id="rId10"/>
    <p:sldId id="401" r:id="rId11"/>
    <p:sldId id="402" r:id="rId12"/>
    <p:sldId id="403" r:id="rId13"/>
    <p:sldId id="404" r:id="rId14"/>
    <p:sldId id="438" r:id="rId15"/>
    <p:sldId id="415" r:id="rId16"/>
    <p:sldId id="439" r:id="rId17"/>
    <p:sldId id="440" r:id="rId18"/>
    <p:sldId id="441" r:id="rId19"/>
    <p:sldId id="410" r:id="rId20"/>
    <p:sldId id="411" r:id="rId21"/>
    <p:sldId id="416" r:id="rId22"/>
    <p:sldId id="442" r:id="rId23"/>
    <p:sldId id="443" r:id="rId24"/>
    <p:sldId id="417" r:id="rId25"/>
    <p:sldId id="418" r:id="rId26"/>
    <p:sldId id="419" r:id="rId27"/>
    <p:sldId id="420" r:id="rId28"/>
    <p:sldId id="421" r:id="rId29"/>
    <p:sldId id="422" r:id="rId30"/>
    <p:sldId id="423" r:id="rId31"/>
    <p:sldId id="444" r:id="rId32"/>
    <p:sldId id="445" r:id="rId33"/>
    <p:sldId id="446" r:id="rId34"/>
    <p:sldId id="449" r:id="rId35"/>
    <p:sldId id="448" r:id="rId36"/>
    <p:sldId id="424" r:id="rId37"/>
    <p:sldId id="450" r:id="rId38"/>
    <p:sldId id="426" r:id="rId39"/>
    <p:sldId id="427" r:id="rId40"/>
    <p:sldId id="428" r:id="rId41"/>
    <p:sldId id="429" r:id="rId42"/>
    <p:sldId id="430" r:id="rId43"/>
    <p:sldId id="432" r:id="rId44"/>
    <p:sldId id="433" r:id="rId45"/>
    <p:sldId id="431" r:id="rId46"/>
    <p:sldId id="352" r:id="rId47"/>
    <p:sldId id="394" r:id="rId48"/>
    <p:sldId id="451" r:id="rId49"/>
    <p:sldId id="434" r:id="rId50"/>
    <p:sldId id="3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varScale="1">
        <p:scale>
          <a:sx n="67" d="100"/>
          <a:sy n="67" d="100"/>
        </p:scale>
        <p:origin x="63" y="8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A44-4CE9-A2FB-438D7695E48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4A44-4CE9-A2FB-438D7695E48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A44-4CE9-A2FB-438D7695E48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A44-4CE9-A2FB-438D7695E48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4A44-4CE9-A2FB-438D7695E48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50FA-4084-B2E7-A4503276E6DB}"/>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50FA-4084-B2E7-A4503276E6DB}"/>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0FA-4084-B2E7-A4503276E6DB}"/>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0FA-4084-B2E7-A4503276E6D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50FA-4084-B2E7-A4503276E6DB}"/>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E68-4FBC-852F-26FE3B59D5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E68-4FBC-852F-26FE3B59D508}"/>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E68-4FBC-852F-26FE3B59D508}"/>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E68-4FBC-852F-26FE3B59D5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9E68-4FBC-852F-26FE3B59D5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F73-4B94-9C58-97AB0BB1D352}"/>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F73-4B94-9C58-97AB0BB1D352}"/>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F73-4B94-9C58-97AB0BB1D352}"/>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F73-4B94-9C58-97AB0BB1D352}"/>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F73-4B94-9C58-97AB0BB1D352}"/>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568-4F05-94DE-6BA8CD62E0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568-4F05-94DE-6BA8CD62E008}"/>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68-4F05-94DE-6BA8CD62E008}"/>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68-4F05-94DE-6BA8CD62E0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F568-4F05-94DE-6BA8CD62E0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6C05-4F3B-BDA2-797FD8AE314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6C05-4F3B-BDA2-797FD8AE3140}"/>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C05-4F3B-BDA2-797FD8AE3140}"/>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C05-4F3B-BDA2-797FD8AE3140}"/>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6C05-4F3B-BDA2-797FD8AE314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767-4ACD-80D0-C97291103B36}"/>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767-4ACD-80D0-C97291103B36}"/>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767-4ACD-80D0-C97291103B36}"/>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767-4ACD-80D0-C97291103B36}"/>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C767-4ACD-80D0-C97291103B3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273348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21886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16</a:t>
            </a:fld>
            <a:endParaRPr lang="en-US"/>
          </a:p>
        </p:txBody>
      </p:sp>
    </p:spTree>
    <p:extLst>
      <p:ext uri="{BB962C8B-B14F-4D97-AF65-F5344CB8AC3E}">
        <p14:creationId xmlns:p14="http://schemas.microsoft.com/office/powerpoint/2010/main" val="40423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127481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21</a:t>
            </a:fld>
            <a:endParaRPr lang="en-US"/>
          </a:p>
        </p:txBody>
      </p:sp>
    </p:spTree>
    <p:extLst>
      <p:ext uri="{BB962C8B-B14F-4D97-AF65-F5344CB8AC3E}">
        <p14:creationId xmlns:p14="http://schemas.microsoft.com/office/powerpoint/2010/main" val="3441559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347871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1132697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27</a:t>
            </a:fld>
            <a:endParaRPr lang="en-US"/>
          </a:p>
        </p:txBody>
      </p:sp>
    </p:spTree>
    <p:extLst>
      <p:ext uri="{BB962C8B-B14F-4D97-AF65-F5344CB8AC3E}">
        <p14:creationId xmlns:p14="http://schemas.microsoft.com/office/powerpoint/2010/main" val="279842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28</a:t>
            </a:fld>
            <a:endParaRPr lang="en-US"/>
          </a:p>
        </p:txBody>
      </p:sp>
    </p:spTree>
    <p:extLst>
      <p:ext uri="{BB962C8B-B14F-4D97-AF65-F5344CB8AC3E}">
        <p14:creationId xmlns:p14="http://schemas.microsoft.com/office/powerpoint/2010/main" val="364654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29</a:t>
            </a:fld>
            <a:endParaRPr lang="en-US"/>
          </a:p>
        </p:txBody>
      </p:sp>
    </p:spTree>
    <p:extLst>
      <p:ext uri="{BB962C8B-B14F-4D97-AF65-F5344CB8AC3E}">
        <p14:creationId xmlns:p14="http://schemas.microsoft.com/office/powerpoint/2010/main" val="53221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881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2561638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39</a:t>
            </a:fld>
            <a:endParaRPr lang="en-US"/>
          </a:p>
        </p:txBody>
      </p:sp>
    </p:spTree>
    <p:extLst>
      <p:ext uri="{BB962C8B-B14F-4D97-AF65-F5344CB8AC3E}">
        <p14:creationId xmlns:p14="http://schemas.microsoft.com/office/powerpoint/2010/main" val="716035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40</a:t>
            </a:fld>
            <a:endParaRPr lang="en-US"/>
          </a:p>
        </p:txBody>
      </p:sp>
    </p:spTree>
    <p:extLst>
      <p:ext uri="{BB962C8B-B14F-4D97-AF65-F5344CB8AC3E}">
        <p14:creationId xmlns:p14="http://schemas.microsoft.com/office/powerpoint/2010/main" val="2759687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41</a:t>
            </a:fld>
            <a:endParaRPr lang="en-US"/>
          </a:p>
        </p:txBody>
      </p:sp>
    </p:spTree>
    <p:extLst>
      <p:ext uri="{BB962C8B-B14F-4D97-AF65-F5344CB8AC3E}">
        <p14:creationId xmlns:p14="http://schemas.microsoft.com/office/powerpoint/2010/main" val="1649511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42</a:t>
            </a:fld>
            <a:endParaRPr lang="en-US"/>
          </a:p>
        </p:txBody>
      </p:sp>
    </p:spTree>
    <p:extLst>
      <p:ext uri="{BB962C8B-B14F-4D97-AF65-F5344CB8AC3E}">
        <p14:creationId xmlns:p14="http://schemas.microsoft.com/office/powerpoint/2010/main" val="739039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4191262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47</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48</a:t>
            </a:fld>
            <a:endParaRPr lang="en-US"/>
          </a:p>
        </p:txBody>
      </p:sp>
    </p:spTree>
    <p:extLst>
      <p:ext uri="{BB962C8B-B14F-4D97-AF65-F5344CB8AC3E}">
        <p14:creationId xmlns:p14="http://schemas.microsoft.com/office/powerpoint/2010/main" val="3460025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3/4/2016 7:10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3964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23228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07427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3/4/2016 7:10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3210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3/4/2016 7:10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6886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0301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386592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Tree>
    <p:extLst>
      <p:ext uri="{BB962C8B-B14F-4D97-AF65-F5344CB8AC3E}">
        <p14:creationId xmlns:p14="http://schemas.microsoft.com/office/powerpoint/2010/main" val="11821257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132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185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33004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3983998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27073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99593593-8839-4E61-A88E-A10B7ED6919B}" type="datetimeFigureOut">
              <a:rPr lang="es-ES" smtClean="0"/>
              <a:t>04/03/2016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23A7823-3489-4DD8-9FF7-6DA1CBC73180}" type="slidenum">
              <a:rPr lang="es-ES" smtClean="0"/>
              <a:t>‹#›</a:t>
            </a:fld>
            <a:endParaRPr lang="es-ES"/>
          </a:p>
        </p:txBody>
      </p:sp>
    </p:spTree>
    <p:extLst>
      <p:ext uri="{BB962C8B-B14F-4D97-AF65-F5344CB8AC3E}">
        <p14:creationId xmlns:p14="http://schemas.microsoft.com/office/powerpoint/2010/main" val="1471804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189177"/>
            <a:ext cx="11653523" cy="2118419"/>
          </a:xfrm>
        </p:spPr>
        <p:txBody>
          <a:bodyPr>
            <a:spAutoFit/>
          </a:bodyPr>
          <a:lstStyle>
            <a:lvl1pPr marL="0" indent="0">
              <a:buNone/>
              <a:defRPr baseline="0">
                <a:solidFill>
                  <a:srgbClr val="67217A"/>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Tree>
    <p:extLst>
      <p:ext uri="{BB962C8B-B14F-4D97-AF65-F5344CB8AC3E}">
        <p14:creationId xmlns:p14="http://schemas.microsoft.com/office/powerpoint/2010/main" val="2545510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First level</a:t>
            </a:r>
          </a:p>
          <a:p>
            <a:pPr marL="0" lvl="1" indent="0" algn="l" defTabSz="896157" rtl="0" eaLnBrk="1" latinLnBrk="0" hangingPunct="1">
              <a:spcBef>
                <a:spcPct val="20000"/>
              </a:spcBef>
              <a:spcAft>
                <a:spcPts val="800"/>
              </a:spcAft>
              <a:buFont typeface="Arial" pitchFamily="34" charset="0"/>
              <a:buNone/>
            </a:pPr>
            <a:r>
              <a:rPr lang="en-US" dirty="0"/>
              <a:t>Second level</a:t>
            </a:r>
          </a:p>
          <a:p>
            <a:pPr marL="0" lvl="2" indent="0" algn="l" defTabSz="896157" rtl="0" eaLnBrk="1" latinLnBrk="0" hangingPunct="1">
              <a:spcBef>
                <a:spcPct val="20000"/>
              </a:spcBef>
              <a:spcAft>
                <a:spcPts val="800"/>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654354" y="6036873"/>
            <a:ext cx="2972068"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583120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2.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57.tiff"/><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emf"/><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67" b="1" dirty="0">
                <a:solidFill>
                  <a:schemeClr val="bg1"/>
                </a:solidFill>
                <a:latin typeface="Segoe UI" charset="0"/>
                <a:ea typeface="Segoe UI" charset="0"/>
                <a:cs typeface="Segoe UI" charset="0"/>
              </a:rPr>
              <a:t>Javier Suárez  y Marcos Cobeña</a:t>
            </a:r>
            <a:endParaRPr lang="en-US" sz="2667" dirty="0">
              <a:solidFill>
                <a:schemeClr val="bg1"/>
              </a:solidFill>
            </a:endParaRPr>
          </a:p>
        </p:txBody>
      </p:sp>
      <p:sp>
        <p:nvSpPr>
          <p:cNvPr id="13" name="Title 11"/>
          <p:cNvSpPr txBox="1">
            <a:spLocks/>
          </p:cNvSpPr>
          <p:nvPr/>
        </p:nvSpPr>
        <p:spPr>
          <a:xfrm>
            <a:off x="978549" y="5375967"/>
            <a:ext cx="304916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a:solidFill>
                  <a:schemeClr val="bg1"/>
                </a:solidFill>
              </a:rPr>
              <a:t>@</a:t>
            </a:r>
            <a:r>
              <a:rPr lang="en-US" sz="1867" dirty="0" err="1">
                <a:solidFill>
                  <a:schemeClr val="bg1"/>
                </a:solidFill>
              </a:rPr>
              <a:t>jsuarezruiz</a:t>
            </a:r>
            <a:endParaRPr lang="en-US" sz="1867" dirty="0">
              <a:solidFill>
                <a:schemeClr val="bg1"/>
              </a:solidFill>
            </a:endParaRPr>
          </a:p>
        </p:txBody>
      </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a:solidFill>
                  <a:schemeClr val="bg1"/>
                </a:solidFill>
              </a:rPr>
              <a:t>@</a:t>
            </a:r>
            <a:r>
              <a:rPr lang="en-US" sz="1867" dirty="0" err="1">
                <a:solidFill>
                  <a:schemeClr val="bg1"/>
                </a:solidFill>
              </a:rPr>
              <a:t>cobenamarcos</a:t>
            </a:r>
            <a:endParaRPr lang="en-US" sz="1867" dirty="0">
              <a:solidFill>
                <a:schemeClr val="bg1"/>
              </a:solidFill>
            </a:endParaRPr>
          </a:p>
        </p:txBody>
      </p:sp>
      <p:pic>
        <p:nvPicPr>
          <p:cNvPr id="2" name="Picture 1"/>
          <p:cNvPicPr>
            <a:picLocks noChangeAspect="1"/>
          </p:cNvPicPr>
          <p:nvPr/>
        </p:nvPicPr>
        <p:blipFill>
          <a:blip r:embed="rId3"/>
          <a:stretch>
            <a:fillRect/>
          </a:stretch>
        </p:blipFill>
        <p:spPr>
          <a:xfrm>
            <a:off x="2547673" y="1610244"/>
            <a:ext cx="6376845" cy="2674410"/>
          </a:xfrm>
          <a:prstGeom prst="rect">
            <a:avLst/>
          </a:prstGeom>
        </p:spPr>
      </p:pic>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a:solidFill>
                  <a:srgbClr val="00BCF2"/>
                </a:solidFill>
              </a:rPr>
              <a:t>Cualquier</a:t>
            </a:r>
            <a:r>
              <a:rPr lang="en-US" sz="3200" dirty="0">
                <a:solidFill>
                  <a:srgbClr val="00BCF2"/>
                </a:solidFill>
              </a:rPr>
              <a:t> </a:t>
            </a:r>
            <a:r>
              <a:rPr lang="en-US" sz="3200" dirty="0" err="1">
                <a:solidFill>
                  <a:srgbClr val="00BCF2"/>
                </a:solidFill>
              </a:rPr>
              <a:t>cosa</a:t>
            </a:r>
            <a:r>
              <a:rPr lang="en-US" sz="3200" dirty="0">
                <a:solidFill>
                  <a:srgbClr val="00BCF2"/>
                </a:solidFill>
              </a:rPr>
              <a:t> que </a:t>
            </a:r>
            <a:r>
              <a:rPr lang="en-US" sz="3200" dirty="0" err="1">
                <a:solidFill>
                  <a:srgbClr val="00BCF2"/>
                </a:solidFill>
              </a:rPr>
              <a:t>puedas</a:t>
            </a:r>
            <a:r>
              <a:rPr lang="en-US" sz="3200" dirty="0">
                <a:solidFill>
                  <a:srgbClr val="00BCF2"/>
                </a:solidFill>
              </a:rPr>
              <a:t> </a:t>
            </a:r>
            <a:r>
              <a:rPr lang="en-US" sz="3200" dirty="0" err="1">
                <a:solidFill>
                  <a:srgbClr val="00BCF2"/>
                </a:solidFill>
              </a:rPr>
              <a:t>hacer</a:t>
            </a:r>
            <a:r>
              <a:rPr lang="en-US" sz="3200" dirty="0">
                <a:solidFill>
                  <a:srgbClr val="00BCF2"/>
                </a:solidFill>
              </a:rPr>
              <a:t> con Objective-C, Swift, o Java</a:t>
            </a:r>
            <a:br>
              <a:rPr lang="en-US" sz="3200" dirty="0">
                <a:solidFill>
                  <a:srgbClr val="00BCF2"/>
                </a:solidFill>
              </a:rPr>
            </a:br>
            <a:r>
              <a:rPr lang="en-US" sz="3200" dirty="0">
                <a:solidFill>
                  <a:srgbClr val="00BCF2"/>
                </a:solidFill>
              </a:rPr>
              <a:t>las </a:t>
            </a:r>
            <a:r>
              <a:rPr lang="en-US" sz="3200" dirty="0" err="1">
                <a:solidFill>
                  <a:srgbClr val="00BCF2"/>
                </a:solidFill>
              </a:rPr>
              <a:t>podrás</a:t>
            </a:r>
            <a:r>
              <a:rPr lang="en-US" sz="3200" dirty="0">
                <a:solidFill>
                  <a:srgbClr val="00BCF2"/>
                </a:solidFill>
              </a:rPr>
              <a:t> </a:t>
            </a:r>
            <a:r>
              <a:rPr lang="en-US" sz="3200" dirty="0" err="1">
                <a:solidFill>
                  <a:srgbClr val="00BCF2"/>
                </a:solidFill>
              </a:rPr>
              <a:t>hacer</a:t>
            </a:r>
            <a:r>
              <a:rPr lang="en-US" sz="3200" dirty="0">
                <a:solidFill>
                  <a:srgbClr val="00BCF2"/>
                </a:solidFill>
              </a:rPr>
              <a:t> con </a:t>
            </a:r>
            <a:r>
              <a:rPr lang="en-US" sz="3200" dirty="0">
                <a:solidFill>
                  <a:srgbClr val="00BCF2"/>
                </a:solidFill>
                <a:latin typeface="+mn-lt"/>
              </a:rPr>
              <a:t>C# y Visual Studio 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952950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a:solidFill>
                  <a:srgbClr val="00BCF2"/>
                </a:solidFill>
              </a:rPr>
              <a:t>Rendimiento</a:t>
            </a:r>
            <a:r>
              <a:rPr lang="en-US" dirty="0">
                <a:solidFill>
                  <a:srgbClr val="00BCF2"/>
                </a:solidFill>
              </a:rPr>
              <a:t> </a:t>
            </a:r>
            <a:r>
              <a:rPr lang="en-US" dirty="0" err="1">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utiliza</a:t>
            </a:r>
            <a:r>
              <a:rPr lang="en-US" sz="2353" dirty="0">
                <a:solidFill>
                  <a:schemeClr val="tx1"/>
                </a:solidFill>
                <a:latin typeface="+mj-lt"/>
                <a:cs typeface="Segoe UI" panose="020B0502040204020203" pitchFamily="34" charset="0"/>
              </a:rPr>
              <a:t>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Ahead Of Time (AOT)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un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para la Store de Apple.</a:t>
            </a: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realiza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una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(JIT) para </a:t>
            </a:r>
            <a:r>
              <a:rPr lang="en-US" sz="2353" dirty="0" err="1">
                <a:solidFill>
                  <a:schemeClr val="tx1"/>
                </a:solidFill>
                <a:latin typeface="+mj-lt"/>
                <a:cs typeface="Segoe UI" panose="020B0502040204020203" pitchFamily="34" charset="0"/>
              </a:rPr>
              <a:t>dispositivos</a:t>
            </a:r>
            <a:r>
              <a:rPr lang="en-US" sz="2353" dirty="0">
                <a:solidFill>
                  <a:schemeClr val="tx1"/>
                </a:solidFill>
                <a:latin typeface="+mj-lt"/>
                <a:cs typeface="Segoe UI" panose="020B0502040204020203" pitchFamily="34" charset="0"/>
              </a:rPr>
              <a:t> Android.</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26200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00BCF2"/>
                </a:solidFill>
              </a:rPr>
              <a:t>Siempre</a:t>
            </a:r>
            <a:r>
              <a:rPr lang="en-US" sz="5882" dirty="0">
                <a:solidFill>
                  <a:srgbClr val="00BCF2"/>
                </a:solidFill>
              </a:rPr>
              <a:t> al día!</a:t>
            </a: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a:latin typeface="+mn-lt"/>
              </a:rPr>
              <a:t>Soporte el </a:t>
            </a:r>
            <a:r>
              <a:rPr lang="en-US" sz="2745" dirty="0" err="1">
                <a:latin typeface="+mn-lt"/>
              </a:rPr>
              <a:t>mismo</a:t>
            </a:r>
            <a:r>
              <a:rPr lang="en-US" sz="2745" dirty="0">
                <a:latin typeface="+mn-lt"/>
              </a:rPr>
              <a:t> día:</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a:latin typeface="+mn-lt"/>
              </a:rPr>
              <a:t>Soporte para:</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Y </a:t>
            </a:r>
            <a:r>
              <a:rPr lang="en-US" sz="1961" dirty="0" err="1">
                <a:latin typeface="+mn-lt"/>
              </a:rPr>
              <a:t>otros</a:t>
            </a:r>
            <a:endParaRPr lang="en-US" sz="1961" dirty="0">
              <a:latin typeface="+mn-lt"/>
            </a:endParaRPr>
          </a:p>
        </p:txBody>
      </p:sp>
    </p:spTree>
    <p:extLst>
      <p:ext uri="{BB962C8B-B14F-4D97-AF65-F5344CB8AC3E}">
        <p14:creationId xmlns:p14="http://schemas.microsoft.com/office/powerpoint/2010/main" val="185668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a:solidFill>
                  <a:srgbClr val="00BCF2"/>
                </a:solidFill>
              </a:rPr>
              <a:t>Estadísticas</a:t>
            </a:r>
            <a:r>
              <a:rPr lang="en-US" dirty="0">
                <a:solidFill>
                  <a:srgbClr val="00BCF2"/>
                </a:solidFill>
              </a:rPr>
              <a:t> de </a:t>
            </a:r>
            <a:r>
              <a:rPr lang="en-US" dirty="0" err="1">
                <a:solidFill>
                  <a:srgbClr val="00BCF2"/>
                </a:solidFill>
              </a:rPr>
              <a:t>código</a:t>
            </a:r>
            <a:r>
              <a:rPr lang="en-US" dirty="0">
                <a:solidFill>
                  <a:srgbClr val="00BCF2"/>
                </a:solidFill>
              </a:rPr>
              <a:t> </a:t>
            </a:r>
            <a:r>
              <a:rPr lang="en-US" dirty="0" err="1">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5628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Xamarin Classic</a:t>
            </a:r>
          </a:p>
        </p:txBody>
      </p:sp>
    </p:spTree>
    <p:extLst>
      <p:ext uri="{BB962C8B-B14F-4D97-AF65-F5344CB8AC3E}">
        <p14:creationId xmlns:p14="http://schemas.microsoft.com/office/powerpoint/2010/main" val="1883878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a:t>Xamarin.Forms</a:t>
            </a:r>
            <a:r>
              <a:rPr lang="en-US" b="0" dirty="0"/>
              <a:t> 2.0</a:t>
            </a:r>
          </a:p>
        </p:txBody>
      </p:sp>
    </p:spTree>
    <p:extLst>
      <p:ext uri="{BB962C8B-B14F-4D97-AF65-F5344CB8AC3E}">
        <p14:creationId xmlns:p14="http://schemas.microsoft.com/office/powerpoint/2010/main" val="3791518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18644" y="2084362"/>
            <a:ext cx="5677357" cy="4482125"/>
          </a:xfrm>
        </p:spPr>
        <p:txBody>
          <a:bodyPr/>
          <a:lstStyle/>
          <a:p>
            <a:r>
              <a:rPr lang="en-US" sz="3137" dirty="0" err="1"/>
              <a:t>Permite</a:t>
            </a:r>
            <a:r>
              <a:rPr lang="en-US" sz="3137" dirty="0"/>
              <a:t> </a:t>
            </a:r>
            <a:r>
              <a:rPr lang="en-US" sz="3137" dirty="0" err="1"/>
              <a:t>ver</a:t>
            </a:r>
            <a:r>
              <a:rPr lang="en-US" sz="3137" dirty="0"/>
              <a:t> </a:t>
            </a:r>
            <a:r>
              <a:rPr lang="en-US" sz="3137" dirty="0" err="1"/>
              <a:t>cualquier</a:t>
            </a:r>
            <a:r>
              <a:rPr lang="en-US" sz="3137" dirty="0"/>
              <a:t> </a:t>
            </a:r>
            <a:r>
              <a:rPr lang="en-US" sz="3137" dirty="0" err="1"/>
              <a:t>cambio</a:t>
            </a:r>
            <a:r>
              <a:rPr lang="en-US" sz="3137" dirty="0"/>
              <a:t> </a:t>
            </a:r>
            <a:r>
              <a:rPr lang="en-US" sz="3137" dirty="0" err="1"/>
              <a:t>en</a:t>
            </a:r>
            <a:r>
              <a:rPr lang="en-US" sz="3137" dirty="0"/>
              <a:t> </a:t>
            </a:r>
            <a:r>
              <a:rPr lang="en-US" sz="3137" dirty="0" err="1"/>
              <a:t>una</a:t>
            </a:r>
            <a:r>
              <a:rPr lang="en-US" sz="3137" dirty="0"/>
              <a:t> vista XAML al </a:t>
            </a:r>
            <a:r>
              <a:rPr lang="en-US" sz="3137" dirty="0" err="1"/>
              <a:t>vuelo</a:t>
            </a:r>
            <a:r>
              <a:rPr lang="en-US" sz="3137" dirty="0"/>
              <a:t>.</a:t>
            </a:r>
          </a:p>
          <a:p>
            <a:endParaRPr lang="en-US" sz="3137" dirty="0"/>
          </a:p>
          <a:p>
            <a:r>
              <a:rPr lang="en-US" sz="3137" dirty="0" err="1"/>
              <a:t>Podemos</a:t>
            </a:r>
            <a:r>
              <a:rPr lang="en-US" sz="3137" dirty="0"/>
              <a:t> </a:t>
            </a:r>
            <a:r>
              <a:rPr lang="en-US" sz="3137" dirty="0" err="1"/>
              <a:t>ver</a:t>
            </a:r>
            <a:r>
              <a:rPr lang="en-US" sz="3137" dirty="0"/>
              <a:t> </a:t>
            </a:r>
            <a:r>
              <a:rPr lang="en-US" sz="3137" dirty="0" err="1"/>
              <a:t>los</a:t>
            </a:r>
            <a:r>
              <a:rPr lang="en-US" sz="3137" dirty="0"/>
              <a:t> </a:t>
            </a:r>
            <a:r>
              <a:rPr lang="en-US" sz="3137" dirty="0" err="1"/>
              <a:t>resultados</a:t>
            </a:r>
            <a:r>
              <a:rPr lang="en-US" sz="3137" dirty="0"/>
              <a:t> </a:t>
            </a:r>
            <a:r>
              <a:rPr lang="en-US" sz="3137" dirty="0" err="1"/>
              <a:t>en</a:t>
            </a:r>
            <a:r>
              <a:rPr lang="en-US" sz="3137" dirty="0"/>
              <a:t> N </a:t>
            </a:r>
            <a:r>
              <a:rPr lang="en-US" sz="3137" dirty="0" err="1"/>
              <a:t>emuladores</a:t>
            </a:r>
            <a:r>
              <a:rPr lang="en-US" sz="3137" dirty="0"/>
              <a:t> o </a:t>
            </a:r>
            <a:r>
              <a:rPr lang="en-US" sz="3137" dirty="0" err="1"/>
              <a:t>dispositivos</a:t>
            </a:r>
            <a:r>
              <a:rPr lang="en-US" sz="3137" dirty="0"/>
              <a:t> </a:t>
            </a:r>
            <a:r>
              <a:rPr lang="en-US" sz="3137" dirty="0" err="1"/>
              <a:t>físicos</a:t>
            </a:r>
            <a:r>
              <a:rPr lang="en-US" sz="3137" dirty="0"/>
              <a:t>.</a:t>
            </a:r>
          </a:p>
          <a:p>
            <a:endParaRPr lang="en-US" sz="3137" dirty="0"/>
          </a:p>
          <a:p>
            <a:r>
              <a:rPr lang="en-US" sz="3137" dirty="0" err="1"/>
              <a:t>Disponible</a:t>
            </a:r>
            <a:r>
              <a:rPr lang="en-US" sz="3137" dirty="0"/>
              <a:t> para Xamarin Studio y Visual Studio.</a:t>
            </a:r>
          </a:p>
          <a:p>
            <a:pPr marL="0" indent="0">
              <a:buNone/>
            </a:pPr>
            <a:endParaRPr lang="en-US" dirty="0"/>
          </a:p>
        </p:txBody>
      </p:sp>
      <p:sp>
        <p:nvSpPr>
          <p:cNvPr id="12" name="Title 11"/>
          <p:cNvSpPr>
            <a:spLocks noGrp="1"/>
          </p:cNvSpPr>
          <p:nvPr>
            <p:ph type="title"/>
          </p:nvPr>
        </p:nvSpPr>
        <p:spPr>
          <a:xfrm>
            <a:off x="493345" y="661912"/>
            <a:ext cx="11431736" cy="899537"/>
          </a:xfrm>
        </p:spPr>
        <p:txBody>
          <a:bodyPr/>
          <a:lstStyle/>
          <a:p>
            <a:r>
              <a:rPr lang="en-US" dirty="0">
                <a:solidFill>
                  <a:schemeClr val="tx1"/>
                </a:solidFill>
              </a:rPr>
              <a:t>Gorilla Player</a:t>
            </a:r>
          </a:p>
        </p:txBody>
      </p:sp>
      <p:pic>
        <p:nvPicPr>
          <p:cNvPr id="15" name="Picture 14"/>
          <p:cNvPicPr>
            <a:picLocks noChangeAspect="1"/>
          </p:cNvPicPr>
          <p:nvPr/>
        </p:nvPicPr>
        <p:blipFill>
          <a:blip r:embed="rId3"/>
          <a:stretch>
            <a:fillRect/>
          </a:stretch>
        </p:blipFill>
        <p:spPr>
          <a:xfrm>
            <a:off x="6545052" y="291513"/>
            <a:ext cx="5317731" cy="5826761"/>
          </a:xfrm>
          <a:prstGeom prst="rect">
            <a:avLst/>
          </a:prstGeom>
        </p:spPr>
      </p:pic>
    </p:spTree>
    <p:extLst>
      <p:ext uri="{BB962C8B-B14F-4D97-AF65-F5344CB8AC3E}">
        <p14:creationId xmlns:p14="http://schemas.microsoft.com/office/powerpoint/2010/main" val="3482952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495"/>
            <a:ext cx="5752057" cy="1810358"/>
          </a:xfrm>
        </p:spPr>
        <p:txBody>
          <a:bodyPr/>
          <a:lstStyle/>
          <a:p>
            <a:pPr lvl="0"/>
            <a:r>
              <a:rPr lang="en-US" dirty="0" err="1">
                <a:solidFill>
                  <a:schemeClr val="tx1"/>
                </a:solidFill>
              </a:rPr>
              <a:t>Podemos</a:t>
            </a:r>
            <a:r>
              <a:rPr lang="en-US" dirty="0">
                <a:solidFill>
                  <a:schemeClr val="tx1"/>
                </a:solidFill>
              </a:rPr>
              <a:t> </a:t>
            </a:r>
            <a:r>
              <a:rPr lang="en-US" dirty="0" err="1">
                <a:solidFill>
                  <a:schemeClr val="tx1"/>
                </a:solidFill>
              </a:rPr>
              <a:t>utilizar</a:t>
            </a:r>
            <a:r>
              <a:rPr lang="en-US" dirty="0">
                <a:solidFill>
                  <a:schemeClr val="tx1"/>
                </a:solidFill>
              </a:rPr>
              <a:t> </a:t>
            </a:r>
            <a:r>
              <a:rPr lang="en-US" dirty="0" err="1">
                <a:solidFill>
                  <a:schemeClr val="tx1"/>
                </a:solidFill>
              </a:rPr>
              <a:t>datos</a:t>
            </a:r>
            <a:r>
              <a:rPr lang="en-US" dirty="0">
                <a:solidFill>
                  <a:schemeClr val="tx1"/>
                </a:solidFill>
              </a:rPr>
              <a:t> de </a:t>
            </a:r>
            <a:r>
              <a:rPr lang="en-US" dirty="0" err="1">
                <a:solidFill>
                  <a:schemeClr val="tx1"/>
                </a:solidFill>
              </a:rPr>
              <a:t>prueba</a:t>
            </a:r>
            <a:r>
              <a:rPr lang="en-US" dirty="0">
                <a:solidFill>
                  <a:schemeClr val="tx1"/>
                </a:solidFill>
              </a:rPr>
              <a:t> para </a:t>
            </a:r>
            <a:r>
              <a:rPr lang="en-US" dirty="0" err="1">
                <a:solidFill>
                  <a:schemeClr val="tx1"/>
                </a:solidFill>
              </a:rPr>
              <a:t>probar</a:t>
            </a:r>
            <a:r>
              <a:rPr lang="en-US" dirty="0">
                <a:solidFill>
                  <a:schemeClr val="tx1"/>
                </a:solidFill>
              </a:rPr>
              <a:t> </a:t>
            </a:r>
            <a:r>
              <a:rPr lang="en-US" dirty="0" err="1">
                <a:solidFill>
                  <a:schemeClr val="tx1"/>
                </a:solidFill>
              </a:rPr>
              <a:t>nuestras</a:t>
            </a:r>
            <a:r>
              <a:rPr lang="en-US" dirty="0">
                <a:solidFill>
                  <a:schemeClr val="tx1"/>
                </a:solidFill>
              </a:rPr>
              <a:t> UI.</a:t>
            </a:r>
          </a:p>
        </p:txBody>
      </p:sp>
      <p:sp>
        <p:nvSpPr>
          <p:cNvPr id="3" name="Title 2"/>
          <p:cNvSpPr>
            <a:spLocks noGrp="1"/>
          </p:cNvSpPr>
          <p:nvPr>
            <p:ph type="title"/>
          </p:nvPr>
        </p:nvSpPr>
        <p:spPr/>
        <p:txBody>
          <a:bodyPr/>
          <a:lstStyle/>
          <a:p>
            <a:r>
              <a:rPr lang="es-ES" dirty="0" err="1"/>
              <a:t>Gorilla</a:t>
            </a:r>
            <a:r>
              <a:rPr lang="es-ES" dirty="0"/>
              <a:t> Player</a:t>
            </a:r>
          </a:p>
        </p:txBody>
      </p:sp>
      <p:pic>
        <p:nvPicPr>
          <p:cNvPr id="5" name="Picture 4"/>
          <p:cNvPicPr>
            <a:picLocks noChangeAspect="1"/>
          </p:cNvPicPr>
          <p:nvPr/>
        </p:nvPicPr>
        <p:blipFill>
          <a:blip r:embed="rId2"/>
          <a:stretch>
            <a:fillRect/>
          </a:stretch>
        </p:blipFill>
        <p:spPr>
          <a:xfrm>
            <a:off x="6021299" y="1189494"/>
            <a:ext cx="5985503" cy="3314904"/>
          </a:xfrm>
          <a:prstGeom prst="rect">
            <a:avLst/>
          </a:prstGeom>
        </p:spPr>
      </p:pic>
      <p:pic>
        <p:nvPicPr>
          <p:cNvPr id="6" name="Picture 5"/>
          <p:cNvPicPr>
            <a:picLocks noChangeAspect="1"/>
          </p:cNvPicPr>
          <p:nvPr/>
        </p:nvPicPr>
        <p:blipFill>
          <a:blip r:embed="rId3"/>
          <a:stretch>
            <a:fillRect/>
          </a:stretch>
        </p:blipFill>
        <p:spPr>
          <a:xfrm>
            <a:off x="418644" y="2999853"/>
            <a:ext cx="4043249" cy="3837819"/>
          </a:xfrm>
          <a:prstGeom prst="rect">
            <a:avLst/>
          </a:prstGeom>
        </p:spPr>
      </p:pic>
      <p:sp>
        <p:nvSpPr>
          <p:cNvPr id="7" name="Text Placeholder 1"/>
          <p:cNvSpPr txBox="1">
            <a:spLocks/>
          </p:cNvSpPr>
          <p:nvPr/>
        </p:nvSpPr>
        <p:spPr>
          <a:xfrm>
            <a:off x="5722490" y="4368458"/>
            <a:ext cx="5752057" cy="181035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err="1">
                <a:solidFill>
                  <a:schemeClr val="tx1"/>
                </a:solidFill>
              </a:rPr>
              <a:t>Obtenemos</a:t>
            </a:r>
            <a:r>
              <a:rPr lang="en-US" sz="3921" dirty="0">
                <a:solidFill>
                  <a:schemeClr val="tx1"/>
                </a:solidFill>
              </a:rPr>
              <a:t> </a:t>
            </a:r>
            <a:r>
              <a:rPr lang="en-US" sz="3921" dirty="0" err="1">
                <a:solidFill>
                  <a:schemeClr val="tx1"/>
                </a:solidFill>
              </a:rPr>
              <a:t>información</a:t>
            </a:r>
            <a:r>
              <a:rPr lang="en-US" sz="3921" dirty="0">
                <a:solidFill>
                  <a:schemeClr val="tx1"/>
                </a:solidFill>
              </a:rPr>
              <a:t> de </a:t>
            </a:r>
            <a:r>
              <a:rPr lang="en-US" sz="3921" dirty="0" err="1">
                <a:solidFill>
                  <a:schemeClr val="tx1"/>
                </a:solidFill>
              </a:rPr>
              <a:t>errores</a:t>
            </a:r>
            <a:r>
              <a:rPr lang="en-US" sz="3921" dirty="0">
                <a:solidFill>
                  <a:schemeClr val="tx1"/>
                </a:solidFill>
              </a:rPr>
              <a:t> de </a:t>
            </a:r>
            <a:r>
              <a:rPr lang="en-US" sz="3921" dirty="0" err="1">
                <a:solidFill>
                  <a:schemeClr val="tx1"/>
                </a:solidFill>
              </a:rPr>
              <a:t>marcado</a:t>
            </a:r>
            <a:r>
              <a:rPr lang="en-US" sz="3921" dirty="0">
                <a:solidFill>
                  <a:schemeClr val="tx1"/>
                </a:solidFill>
              </a:rPr>
              <a:t> XAML al </a:t>
            </a:r>
            <a:r>
              <a:rPr lang="en-US" sz="3921" dirty="0" err="1">
                <a:solidFill>
                  <a:schemeClr val="tx1"/>
                </a:solidFill>
              </a:rPr>
              <a:t>vuelo</a:t>
            </a:r>
            <a:r>
              <a:rPr lang="en-US" sz="3921" dirty="0">
                <a:solidFill>
                  <a:schemeClr val="tx1"/>
                </a:solidFill>
              </a:rPr>
              <a:t>!</a:t>
            </a:r>
          </a:p>
        </p:txBody>
      </p:sp>
    </p:spTree>
    <p:extLst>
      <p:ext uri="{BB962C8B-B14F-4D97-AF65-F5344CB8AC3E}">
        <p14:creationId xmlns:p14="http://schemas.microsoft.com/office/powerpoint/2010/main" val="2944242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Gorilla Player</a:t>
            </a:r>
          </a:p>
        </p:txBody>
      </p:sp>
    </p:spTree>
    <p:extLst>
      <p:ext uri="{BB962C8B-B14F-4D97-AF65-F5344CB8AC3E}">
        <p14:creationId xmlns:p14="http://schemas.microsoft.com/office/powerpoint/2010/main" val="26502623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Novedades</a:t>
            </a:r>
            <a:endParaRPr lang="en-US" dirty="0"/>
          </a:p>
        </p:txBody>
      </p:sp>
    </p:spTree>
    <p:extLst>
      <p:ext uri="{BB962C8B-B14F-4D97-AF65-F5344CB8AC3E}">
        <p14:creationId xmlns:p14="http://schemas.microsoft.com/office/powerpoint/2010/main" val="19171388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a:solidFill>
                  <a:srgbClr val="00BCF2"/>
                </a:solidFill>
              </a:rPr>
              <a:t>Xamarin</a:t>
            </a:r>
            <a:r>
              <a:rPr lang="en-US" sz="4400" dirty="0">
                <a:solidFill>
                  <a:srgbClr val="00BCF2"/>
                </a:solidFill>
              </a:rPr>
              <a:t>: </a:t>
            </a:r>
            <a:r>
              <a:rPr lang="en-US" sz="4400" dirty="0" err="1">
                <a:solidFill>
                  <a:srgbClr val="00BCF2"/>
                </a:solidFill>
              </a:rPr>
              <a:t>Aplicaciones</a:t>
            </a:r>
            <a:r>
              <a:rPr lang="en-US" sz="4400" dirty="0">
                <a:solidFill>
                  <a:srgbClr val="00BCF2"/>
                </a:solidFill>
              </a:rPr>
              <a:t> </a:t>
            </a:r>
            <a:r>
              <a:rPr lang="en-US" sz="4400" dirty="0" err="1">
                <a:solidFill>
                  <a:srgbClr val="00BCF2"/>
                </a:solidFill>
              </a:rPr>
              <a:t>nativas</a:t>
            </a:r>
            <a:r>
              <a:rPr lang="en-US" sz="4400" dirty="0">
                <a:solidFill>
                  <a:srgbClr val="00BCF2"/>
                </a:solidFill>
              </a:rPr>
              <a:t> </a:t>
            </a:r>
            <a:r>
              <a:rPr lang="en-US" sz="4400" dirty="0" err="1">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24567301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a:solidFill>
                  <a:srgbClr val="00BCF2"/>
                </a:solidFill>
              </a:rPr>
              <a:t>¿</a:t>
            </a:r>
            <a:r>
              <a:rPr lang="en-US" dirty="0" err="1">
                <a:solidFill>
                  <a:srgbClr val="00BCF2"/>
                </a:solidFill>
              </a:rPr>
              <a:t>Qué</a:t>
            </a:r>
            <a:r>
              <a:rPr lang="en-US" dirty="0">
                <a:solidFill>
                  <a:srgbClr val="00BCF2"/>
                </a:solidFill>
              </a:rPr>
              <a:t> hay de Nuevo </a:t>
            </a:r>
            <a:r>
              <a:rPr lang="en-US" dirty="0" err="1">
                <a:solidFill>
                  <a:srgbClr val="00BCF2"/>
                </a:solidFill>
              </a:rPr>
              <a:t>en</a:t>
            </a:r>
            <a:r>
              <a:rPr lang="en-US" dirty="0">
                <a:solidFill>
                  <a:srgbClr val="00BCF2"/>
                </a:solidFill>
              </a:rPr>
              <a:t> la </a:t>
            </a:r>
            <a:r>
              <a:rPr lang="en-US" dirty="0" err="1">
                <a:solidFill>
                  <a:srgbClr val="00BCF2"/>
                </a:solidFill>
              </a:rPr>
              <a:t>plataforma</a:t>
            </a:r>
            <a:r>
              <a:rPr lang="en-US" dirty="0">
                <a:solidFill>
                  <a:srgbClr val="00BCF2"/>
                </a:solidFill>
              </a:rPr>
              <a:t> </a:t>
            </a:r>
            <a:r>
              <a:rPr lang="en-US" dirty="0">
                <a:solidFill>
                  <a:srgbClr val="00BCF2"/>
                </a:solidFill>
                <a:latin typeface="Segoe UI" charset="0"/>
                <a:ea typeface="Segoe UI" charset="0"/>
                <a:cs typeface="Segoe UI" charset="0"/>
              </a:rPr>
              <a:t>Xamarin</a:t>
            </a:r>
            <a:r>
              <a:rPr lang="en-US" dirty="0">
                <a:solidFill>
                  <a:srgbClr val="00BCF2"/>
                </a:solidFill>
              </a:rPr>
              <a:t>?</a:t>
            </a: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sym typeface="Segoe UI"/>
              </a:rPr>
              <a:t>Mejorada</a:t>
            </a:r>
            <a:r>
              <a:rPr lang="en-US" dirty="0">
                <a:latin typeface="Segoe UI Light" charset="0"/>
                <a:ea typeface="Segoe UI Light" charset="0"/>
                <a:cs typeface="Segoe UI Light" charset="0"/>
                <a:sym typeface="Segoe UI"/>
              </a:rPr>
              <a:t> la </a:t>
            </a:r>
            <a:r>
              <a:rPr lang="en-US" dirty="0" err="1">
                <a:latin typeface="Segoe UI Light" charset="0"/>
                <a:ea typeface="Segoe UI Light" charset="0"/>
                <a:cs typeface="Segoe UI Light" charset="0"/>
                <a:sym typeface="Segoe UI"/>
              </a:rPr>
              <a:t>integración</a:t>
            </a:r>
            <a:r>
              <a:rPr lang="en-US" dirty="0">
                <a:latin typeface="Segoe UI Light" charset="0"/>
                <a:ea typeface="Segoe UI Light" charset="0"/>
                <a:cs typeface="Segoe UI Light" charset="0"/>
                <a:sym typeface="Segoe UI"/>
              </a:rPr>
              <a:t> con VS</a:t>
            </a: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a:latin typeface="Segoe UI Light" charset="0"/>
                <a:ea typeface="Segoe UI Light" charset="0"/>
                <a:cs typeface="Segoe UI Light" charset="0"/>
                <a:sym typeface="Segoe UI"/>
              </a:rPr>
              <a:t>Tecnologías</a:t>
            </a:r>
            <a:r>
              <a:rPr lang="en-US" dirty="0">
                <a:latin typeface="Segoe UI Light" charset="0"/>
                <a:ea typeface="Segoe UI Light" charset="0"/>
                <a:cs typeface="Segoe UI Light" charset="0"/>
                <a:sym typeface="Segoe UI"/>
              </a:rPr>
              <a:t> </a:t>
            </a:r>
            <a:r>
              <a:rPr lang="en-US" dirty="0" err="1">
                <a:latin typeface="Segoe UI Light" charset="0"/>
                <a:ea typeface="Segoe UI Light" charset="0"/>
                <a:cs typeface="Segoe UI Light" charset="0"/>
                <a:sym typeface="Segoe UI"/>
              </a:rPr>
              <a:t>nuevas</a:t>
            </a:r>
            <a:r>
              <a:rPr lang="en-US" dirty="0">
                <a:latin typeface="Segoe UI Light" charset="0"/>
                <a:ea typeface="Segoe UI Light" charset="0"/>
                <a:cs typeface="Segoe UI Light" charset="0"/>
                <a:sym typeface="Segoe UI"/>
              </a:rPr>
              <a:t> </a:t>
            </a:r>
            <a:r>
              <a:rPr lang="en-US" dirty="0" err="1">
                <a:latin typeface="Segoe UI Light" charset="0"/>
                <a:ea typeface="Segoe UI Light" charset="0"/>
                <a:cs typeface="Segoe UI Light" charset="0"/>
                <a:sym typeface="Segoe UI"/>
              </a:rPr>
              <a:t>en</a:t>
            </a:r>
            <a:r>
              <a:rPr lang="en-US" dirty="0">
                <a:latin typeface="Segoe UI Light" charset="0"/>
                <a:ea typeface="Segoe UI Light" charset="0"/>
                <a:cs typeface="Segoe UI Light" charset="0"/>
                <a:sym typeface="Segoe UI"/>
              </a:rPr>
              <a:t> Preview</a:t>
            </a:r>
          </a:p>
        </p:txBody>
      </p: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2384934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a:solidFill>
                  <a:srgbClr val="06AED0"/>
                </a:solidFill>
              </a:rPr>
              <a:t>Preview Technologies</a:t>
            </a:r>
            <a:endParaRPr lang="en-US" dirty="0">
              <a:solidFill>
                <a:srgbClr val="06AED0"/>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Profiler</a:t>
            </a: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Objective Sharpie</a:t>
            </a:r>
          </a:p>
          <a:p>
            <a:pPr algn="ctr" defTabSz="1100639" latinLnBrk="1" hangingPunct="0">
              <a:lnSpc>
                <a:spcPct val="110000"/>
              </a:lnSpc>
            </a:pPr>
            <a:r>
              <a:rPr lang="en-US" sz="2000" dirty="0" err="1">
                <a:latin typeface="Segoe UI Light" charset="0"/>
                <a:ea typeface="Segoe UI Light" charset="0"/>
                <a:cs typeface="Segoe UI Light" charset="0"/>
              </a:rPr>
              <a:t>CocoaPod</a:t>
            </a:r>
            <a:r>
              <a:rPr lang="en-US" sz="2000" dirty="0">
                <a:latin typeface="Segoe UI Light" charset="0"/>
                <a:ea typeface="Segoe UI Light" charset="0"/>
                <a:cs typeface="Segoe UI Light" charset="0"/>
              </a:rPr>
              <a:t> Integration</a:t>
            </a: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119821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8643" y="1189495"/>
            <a:ext cx="11504120" cy="2425880"/>
          </a:xfrm>
        </p:spPr>
        <p:txBody>
          <a:bodyPr/>
          <a:lstStyle/>
          <a:p>
            <a:pPr lvl="1"/>
            <a:r>
              <a:rPr lang="en-US" dirty="0"/>
              <a:t>¿</a:t>
            </a:r>
            <a:r>
              <a:rPr lang="en-US" dirty="0" err="1"/>
              <a:t>Alguna</a:t>
            </a:r>
            <a:r>
              <a:rPr lang="en-US" dirty="0"/>
              <a:t> </a:t>
            </a:r>
            <a:r>
              <a:rPr lang="en-US" dirty="0" err="1"/>
              <a:t>vez</a:t>
            </a:r>
            <a:r>
              <a:rPr lang="en-US" dirty="0"/>
              <a:t> has </a:t>
            </a:r>
            <a:r>
              <a:rPr lang="en-US" dirty="0" err="1"/>
              <a:t>tenido</a:t>
            </a:r>
            <a:r>
              <a:rPr lang="en-US" dirty="0"/>
              <a:t> un </a:t>
            </a:r>
            <a:r>
              <a:rPr lang="en-US" dirty="0" err="1"/>
              <a:t>elemento</a:t>
            </a:r>
            <a:r>
              <a:rPr lang="en-US" dirty="0"/>
              <a:t> visual que no </a:t>
            </a:r>
            <a:r>
              <a:rPr lang="en-US" dirty="0" err="1"/>
              <a:t>aparece</a:t>
            </a:r>
            <a:r>
              <a:rPr lang="en-US" dirty="0"/>
              <a:t>, o lo </a:t>
            </a:r>
            <a:r>
              <a:rPr lang="en-US" dirty="0" err="1"/>
              <a:t>hace</a:t>
            </a:r>
            <a:r>
              <a:rPr lang="en-US" dirty="0"/>
              <a:t> </a:t>
            </a:r>
            <a:r>
              <a:rPr lang="en-US" dirty="0" err="1"/>
              <a:t>donde</a:t>
            </a:r>
            <a:r>
              <a:rPr lang="en-US" dirty="0"/>
              <a:t> no </a:t>
            </a:r>
            <a:r>
              <a:rPr lang="en-US" dirty="0" err="1"/>
              <a:t>esperas</a:t>
            </a:r>
            <a:r>
              <a:rPr lang="en-US" dirty="0"/>
              <a:t>?</a:t>
            </a:r>
          </a:p>
          <a:p>
            <a:pPr lvl="1"/>
            <a:endParaRPr lang="en-US" dirty="0"/>
          </a:p>
          <a:p>
            <a:pPr lvl="1"/>
            <a:r>
              <a:rPr lang="en-US" dirty="0"/>
              <a:t>¿</a:t>
            </a:r>
            <a:r>
              <a:rPr lang="en-US" dirty="0" err="1"/>
              <a:t>Deseas</a:t>
            </a:r>
            <a:r>
              <a:rPr lang="en-US" dirty="0"/>
              <a:t> </a:t>
            </a:r>
            <a:r>
              <a:rPr lang="en-US" dirty="0" err="1"/>
              <a:t>hacer</a:t>
            </a:r>
            <a:r>
              <a:rPr lang="en-US" dirty="0"/>
              <a:t> </a:t>
            </a:r>
            <a:r>
              <a:rPr lang="en-US" dirty="0" err="1"/>
              <a:t>algun</a:t>
            </a:r>
            <a:r>
              <a:rPr lang="en-US" dirty="0"/>
              <a:t> </a:t>
            </a:r>
            <a:r>
              <a:rPr lang="en-US" dirty="0" err="1"/>
              <a:t>cambio</a:t>
            </a:r>
            <a:r>
              <a:rPr lang="en-US" dirty="0"/>
              <a:t> </a:t>
            </a:r>
            <a:r>
              <a:rPr lang="en-US" dirty="0" err="1"/>
              <a:t>rápido</a:t>
            </a:r>
            <a:r>
              <a:rPr lang="en-US" dirty="0"/>
              <a:t> </a:t>
            </a:r>
            <a:r>
              <a:rPr lang="en-US" dirty="0" err="1"/>
              <a:t>en</a:t>
            </a:r>
            <a:r>
              <a:rPr lang="en-US" dirty="0"/>
              <a:t> </a:t>
            </a:r>
            <a:r>
              <a:rPr lang="en-US" dirty="0" err="1"/>
              <a:t>algun</a:t>
            </a:r>
            <a:r>
              <a:rPr lang="en-US" dirty="0"/>
              <a:t> </a:t>
            </a:r>
            <a:r>
              <a:rPr lang="en-US" dirty="0" err="1"/>
              <a:t>elemento</a:t>
            </a:r>
            <a:r>
              <a:rPr lang="en-US" dirty="0"/>
              <a:t> de la UI?</a:t>
            </a:r>
          </a:p>
          <a:p>
            <a:pPr lvl="1"/>
            <a:endParaRPr lang="en-US" dirty="0"/>
          </a:p>
          <a:p>
            <a:pPr lvl="1"/>
            <a:r>
              <a:rPr lang="en-US" dirty="0"/>
              <a:t>¿</a:t>
            </a:r>
            <a:r>
              <a:rPr lang="en-US" dirty="0" err="1"/>
              <a:t>Deseas</a:t>
            </a:r>
            <a:r>
              <a:rPr lang="en-US" dirty="0"/>
              <a:t> </a:t>
            </a:r>
            <a:r>
              <a:rPr lang="en-US" dirty="0" err="1"/>
              <a:t>realizar</a:t>
            </a:r>
            <a:r>
              <a:rPr lang="en-US" dirty="0"/>
              <a:t> </a:t>
            </a:r>
            <a:r>
              <a:rPr lang="en-US" dirty="0" err="1"/>
              <a:t>varias</a:t>
            </a:r>
            <a:r>
              <a:rPr lang="en-US" dirty="0"/>
              <a:t> </a:t>
            </a:r>
            <a:r>
              <a:rPr lang="en-US" dirty="0" err="1"/>
              <a:t>pruebas</a:t>
            </a:r>
            <a:r>
              <a:rPr lang="en-US" dirty="0"/>
              <a:t> consecutives </a:t>
            </a:r>
            <a:r>
              <a:rPr lang="en-US" dirty="0" err="1"/>
              <a:t>sobre</a:t>
            </a:r>
            <a:r>
              <a:rPr lang="en-US" dirty="0"/>
              <a:t> la App?</a:t>
            </a:r>
          </a:p>
        </p:txBody>
      </p:sp>
      <p:sp>
        <p:nvSpPr>
          <p:cNvPr id="3" name="Title 2"/>
          <p:cNvSpPr>
            <a:spLocks noGrp="1"/>
          </p:cNvSpPr>
          <p:nvPr>
            <p:ph type="title"/>
          </p:nvPr>
        </p:nvSpPr>
        <p:spPr/>
        <p:txBody>
          <a:bodyPr/>
          <a:lstStyle/>
          <a:p>
            <a:r>
              <a:rPr lang="es-ES" dirty="0"/>
              <a:t>Xamarin Inspector</a:t>
            </a:r>
          </a:p>
        </p:txBody>
      </p:sp>
      <p:pic>
        <p:nvPicPr>
          <p:cNvPr id="4" name="Picture 3"/>
          <p:cNvPicPr>
            <a:picLocks noChangeAspect="1"/>
          </p:cNvPicPr>
          <p:nvPr/>
        </p:nvPicPr>
        <p:blipFill>
          <a:blip r:embed="rId2"/>
          <a:stretch>
            <a:fillRect/>
          </a:stretch>
        </p:blipFill>
        <p:spPr>
          <a:xfrm>
            <a:off x="1" y="3579226"/>
            <a:ext cx="5602655" cy="3268215"/>
          </a:xfrm>
          <a:prstGeom prst="rect">
            <a:avLst/>
          </a:prstGeom>
        </p:spPr>
      </p:pic>
    </p:spTree>
    <p:extLst>
      <p:ext uri="{BB962C8B-B14F-4D97-AF65-F5344CB8AC3E}">
        <p14:creationId xmlns:p14="http://schemas.microsoft.com/office/powerpoint/2010/main" val="34231434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Xamarin Inspector</a:t>
            </a:r>
          </a:p>
        </p:txBody>
      </p:sp>
      <p:sp>
        <p:nvSpPr>
          <p:cNvPr id="6" name="Text Placeholder 1"/>
          <p:cNvSpPr>
            <a:spLocks noGrp="1"/>
          </p:cNvSpPr>
          <p:nvPr>
            <p:ph type="body" sz="quarter" idx="10"/>
          </p:nvPr>
        </p:nvSpPr>
        <p:spPr>
          <a:xfrm>
            <a:off x="418643" y="1189495"/>
            <a:ext cx="11504120" cy="1810358"/>
          </a:xfrm>
        </p:spPr>
        <p:txBody>
          <a:bodyPr/>
          <a:lstStyle/>
          <a:p>
            <a:pPr lvl="0"/>
            <a:r>
              <a:rPr lang="en-US" dirty="0" err="1"/>
              <a:t>Permite</a:t>
            </a:r>
            <a:r>
              <a:rPr lang="en-US" dirty="0"/>
              <a:t> </a:t>
            </a:r>
            <a:r>
              <a:rPr lang="en-US" dirty="0" err="1"/>
              <a:t>inspeccionar</a:t>
            </a:r>
            <a:r>
              <a:rPr lang="en-US" dirty="0"/>
              <a:t> el </a:t>
            </a:r>
            <a:r>
              <a:rPr lang="en-US" dirty="0" err="1"/>
              <a:t>árbol</a:t>
            </a:r>
            <a:r>
              <a:rPr lang="en-US" dirty="0"/>
              <a:t> visual de </a:t>
            </a:r>
            <a:r>
              <a:rPr lang="en-US" dirty="0" err="1"/>
              <a:t>nuestra</a:t>
            </a:r>
            <a:r>
              <a:rPr lang="en-US" dirty="0"/>
              <a:t> App, </a:t>
            </a:r>
            <a:r>
              <a:rPr lang="en-US" dirty="0" err="1"/>
              <a:t>modificar</a:t>
            </a:r>
            <a:r>
              <a:rPr lang="en-US" dirty="0"/>
              <a:t> </a:t>
            </a:r>
            <a:r>
              <a:rPr lang="en-US" dirty="0" err="1"/>
              <a:t>elementos</a:t>
            </a:r>
            <a:r>
              <a:rPr lang="en-US" dirty="0"/>
              <a:t> y </a:t>
            </a:r>
            <a:r>
              <a:rPr lang="en-US" dirty="0" err="1"/>
              <a:t>ejecutar</a:t>
            </a:r>
            <a:r>
              <a:rPr lang="en-US" dirty="0"/>
              <a:t> </a:t>
            </a:r>
            <a:r>
              <a:rPr lang="en-US" dirty="0" err="1"/>
              <a:t>pequeñas</a:t>
            </a:r>
            <a:r>
              <a:rPr lang="en-US" dirty="0"/>
              <a:t> </a:t>
            </a:r>
            <a:r>
              <a:rPr lang="en-US" dirty="0" err="1"/>
              <a:t>expresiones</a:t>
            </a:r>
            <a:r>
              <a:rPr lang="en-US" dirty="0"/>
              <a:t> </a:t>
            </a:r>
            <a:r>
              <a:rPr lang="en-US" dirty="0" err="1"/>
              <a:t>en</a:t>
            </a:r>
            <a:r>
              <a:rPr lang="en-US" dirty="0"/>
              <a:t> C# sin </a:t>
            </a:r>
            <a:r>
              <a:rPr lang="en-US" dirty="0" err="1"/>
              <a:t>necesidad</a:t>
            </a:r>
            <a:r>
              <a:rPr lang="en-US" dirty="0"/>
              <a:t> de </a:t>
            </a:r>
            <a:r>
              <a:rPr lang="en-US" dirty="0" err="1"/>
              <a:t>detener</a:t>
            </a:r>
            <a:r>
              <a:rPr lang="en-US" dirty="0"/>
              <a:t> la App.</a:t>
            </a:r>
          </a:p>
        </p:txBody>
      </p:sp>
      <p:pic>
        <p:nvPicPr>
          <p:cNvPr id="7" name="Picture 6"/>
          <p:cNvPicPr>
            <a:picLocks noChangeAspect="1"/>
          </p:cNvPicPr>
          <p:nvPr/>
        </p:nvPicPr>
        <p:blipFill>
          <a:blip r:embed="rId2"/>
          <a:stretch>
            <a:fillRect/>
          </a:stretch>
        </p:blipFill>
        <p:spPr>
          <a:xfrm>
            <a:off x="568047" y="2999852"/>
            <a:ext cx="6621203" cy="3212189"/>
          </a:xfrm>
          <a:prstGeom prst="rect">
            <a:avLst/>
          </a:prstGeom>
        </p:spPr>
      </p:pic>
    </p:spTree>
    <p:extLst>
      <p:ext uri="{BB962C8B-B14F-4D97-AF65-F5344CB8AC3E}">
        <p14:creationId xmlns:p14="http://schemas.microsoft.com/office/powerpoint/2010/main" val="4042323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Inspector</a:t>
            </a:r>
          </a:p>
        </p:txBody>
      </p:sp>
    </p:spTree>
    <p:extLst>
      <p:ext uri="{BB962C8B-B14F-4D97-AF65-F5344CB8AC3E}">
        <p14:creationId xmlns:p14="http://schemas.microsoft.com/office/powerpoint/2010/main" val="821012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a:t>Fragmentación</a:t>
            </a:r>
            <a:endParaRPr lang="en-US" sz="3200" dirty="0"/>
          </a:p>
          <a:p>
            <a:pPr marL="0" indent="0">
              <a:lnSpc>
                <a:spcPct val="150000"/>
              </a:lnSpc>
              <a:buNone/>
            </a:pPr>
            <a:r>
              <a:rPr lang="en-US" sz="3200" dirty="0" err="1"/>
              <a:t>Complejidad</a:t>
            </a:r>
            <a:endParaRPr lang="en-US" sz="3200" dirty="0"/>
          </a:p>
          <a:p>
            <a:pPr marL="0" indent="0">
              <a:lnSpc>
                <a:spcPct val="150000"/>
              </a:lnSpc>
              <a:buNone/>
            </a:pPr>
            <a:r>
              <a:rPr lang="en-US" sz="3200" dirty="0" err="1"/>
              <a:t>Ciclos</a:t>
            </a:r>
            <a:r>
              <a:rPr lang="en-US" sz="3200" dirty="0"/>
              <a:t> de Release </a:t>
            </a:r>
            <a:r>
              <a:rPr lang="en-US" sz="3200" dirty="0" err="1"/>
              <a:t>cortos</a:t>
            </a:r>
            <a:endParaRPr lang="en-US" sz="3200" dirty="0"/>
          </a:p>
          <a:p>
            <a:pPr marL="0" indent="0">
              <a:lnSpc>
                <a:spcPct val="150000"/>
              </a:lnSpc>
              <a:buNone/>
            </a:pPr>
            <a:r>
              <a:rPr lang="en-US" sz="3200" dirty="0" err="1"/>
              <a:t>Expectación</a:t>
            </a:r>
            <a:r>
              <a:rPr lang="en-US" sz="3200" dirty="0"/>
              <a:t> </a:t>
            </a:r>
            <a:r>
              <a:rPr lang="en-US" sz="3200" dirty="0" err="1"/>
              <a:t>alta</a:t>
            </a:r>
            <a:r>
              <a:rPr lang="en-US" sz="3200" dirty="0"/>
              <a:t> de </a:t>
            </a:r>
            <a:r>
              <a:rPr lang="en-US" sz="3200" dirty="0" err="1"/>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3592827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a:solidFill>
                  <a:srgbClr val="00BCF2"/>
                </a:solidFill>
              </a:rPr>
              <a:t>En</a:t>
            </a:r>
            <a:r>
              <a:rPr lang="en-US" dirty="0">
                <a:solidFill>
                  <a:srgbClr val="00BCF2"/>
                </a:solidFill>
              </a:rPr>
              <a:t> </a:t>
            </a:r>
            <a:r>
              <a:rPr lang="en-US" dirty="0" err="1">
                <a:solidFill>
                  <a:srgbClr val="00BCF2"/>
                </a:solidFill>
              </a:rPr>
              <a:t>teléfonos</a:t>
            </a:r>
            <a:r>
              <a:rPr lang="en-US" dirty="0">
                <a:solidFill>
                  <a:srgbClr val="00BCF2"/>
                </a:solidFill>
              </a:rPr>
              <a:t>, la </a:t>
            </a:r>
            <a:r>
              <a:rPr lang="en-US" dirty="0" err="1">
                <a:solidFill>
                  <a:srgbClr val="00BCF2"/>
                </a:solidFill>
              </a:rPr>
              <a:t>calidad</a:t>
            </a:r>
            <a:r>
              <a:rPr lang="en-US" dirty="0">
                <a:solidFill>
                  <a:srgbClr val="00BCF2"/>
                </a:solidFill>
              </a:rPr>
              <a:t> cuesta</a:t>
            </a: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a:t>
                  </a:r>
                </a:p>
                <a:p>
                  <a:pPr>
                    <a:lnSpc>
                      <a:spcPct val="120000"/>
                    </a:lnSpc>
                  </a:pPr>
                  <a:r>
                    <a:rPr lang="en-US" dirty="0" err="1">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Tamaños</a:t>
                  </a:r>
                  <a:r>
                    <a:rPr lang="en-US" dirty="0">
                      <a:solidFill>
                        <a:schemeClr val="bg1">
                          <a:lumMod val="50000"/>
                        </a:schemeClr>
                      </a:solidFill>
                      <a:latin typeface="+mj-lt"/>
                      <a:cs typeface="Helvetica" panose="020B0604020202020204" pitchFamily="34" charset="0"/>
                    </a:rPr>
                    <a:t> de </a:t>
                  </a:r>
                  <a:r>
                    <a:rPr lang="en-US" dirty="0" err="1">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10</a:t>
                  </a:r>
                </a:p>
                <a:p>
                  <a:pPr algn="ctr">
                    <a:lnSpc>
                      <a:spcPct val="120000"/>
                    </a:lnSpc>
                  </a:pPr>
                  <a:r>
                    <a:rPr lang="en-US" dirty="0">
                      <a:solidFill>
                        <a:schemeClr val="bg1">
                          <a:lumMod val="50000"/>
                        </a:schemeClr>
                      </a:solidFill>
                      <a:latin typeface="+mn-lt"/>
                      <a:cs typeface="Helvetica" panose="020B0604020202020204" pitchFamily="34" charset="0"/>
                    </a:rPr>
                    <a:t>24K+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a:t>
                  </a:r>
                </a:p>
                <a:p>
                  <a:pPr>
                    <a:lnSpc>
                      <a:spcPct val="120000"/>
                    </a:lnSpc>
                  </a:pPr>
                  <a:r>
                    <a:rPr lang="en-US" dirty="0" err="1">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Tamaños</a:t>
                  </a:r>
                  <a:r>
                    <a:rPr lang="en-US" dirty="0">
                      <a:solidFill>
                        <a:schemeClr val="bg1">
                          <a:lumMod val="50000"/>
                        </a:schemeClr>
                      </a:solidFill>
                      <a:latin typeface="+mj-lt"/>
                      <a:cs typeface="Helvetica" panose="020B0604020202020204" pitchFamily="34" charset="0"/>
                    </a:rPr>
                    <a:t> de </a:t>
                  </a:r>
                  <a:r>
                    <a:rPr lang="en-US" dirty="0" err="1">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Configuraciones</a:t>
                  </a:r>
                  <a:r>
                    <a:rPr lang="en-US" dirty="0">
                      <a:solidFill>
                        <a:schemeClr val="bg1">
                          <a:lumMod val="50000"/>
                        </a:schemeClr>
                      </a:solidFill>
                      <a:latin typeface="+mj-lt"/>
                      <a:cs typeface="Helvetica" panose="020B0604020202020204" pitchFamily="34" charset="0"/>
                    </a:rPr>
                    <a:t> de </a:t>
                  </a:r>
                  <a:r>
                    <a:rPr lang="en-US" dirty="0" err="1">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807632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solidFill>
                  <a:srgbClr val="00BCF2"/>
                </a:solidFill>
              </a:rPr>
              <a:t>Fragmentación</a:t>
            </a:r>
            <a:r>
              <a:rPr lang="en-US" dirty="0">
                <a:solidFill>
                  <a:srgbClr val="00BCF2"/>
                </a:solidFill>
              </a:rPr>
              <a:t> Android</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3698005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solidFill>
                  <a:srgbClr val="00BCF2"/>
                </a:solidFill>
              </a:rPr>
              <a:t>Diversificación</a:t>
            </a:r>
            <a:r>
              <a:rPr lang="en-US" dirty="0">
                <a:solidFill>
                  <a:srgbClr val="00BCF2"/>
                </a:solidFill>
              </a:rPr>
              <a:t> </a:t>
            </a:r>
            <a:r>
              <a:rPr lang="en-US" dirty="0" err="1">
                <a:solidFill>
                  <a:srgbClr val="00BCF2"/>
                </a:solidFill>
              </a:rPr>
              <a:t>en</a:t>
            </a:r>
            <a:r>
              <a:rPr lang="en-US" dirty="0">
                <a:solidFill>
                  <a:srgbClr val="00BCF2"/>
                </a:solidFill>
              </a:rPr>
              <a:t> iOS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a:solidFill>
                  <a:srgbClr val="27A5BE"/>
                </a:solidFill>
                <a:latin typeface="Segoe UI Semibold" charset="0"/>
                <a:ea typeface="Segoe UI Semibold" charset="0"/>
                <a:cs typeface="Segoe UI Semibold" charset="0"/>
              </a:rPr>
              <a:t>Factores</a:t>
            </a:r>
            <a:r>
              <a:rPr lang="en-US" sz="2400"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a:solidFill>
                  <a:srgbClr val="27A5BE"/>
                </a:solidFill>
                <a:latin typeface="Segoe UI Semibold" charset="0"/>
                <a:ea typeface="Segoe UI Semibold" charset="0"/>
                <a:cs typeface="Segoe UI Semibold" charset="0"/>
              </a:rPr>
              <a:t>Características</a:t>
            </a:r>
            <a:r>
              <a:rPr lang="en-US" sz="2400"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5547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solidFill>
                  <a:srgbClr val="3C90D1"/>
                </a:solidFill>
                <a:latin typeface="+mn-lt"/>
                <a:cs typeface="Arial"/>
              </a:rPr>
              <a:t>Ciantos</a:t>
            </a:r>
            <a:r>
              <a:rPr lang="en-US" sz="1867" dirty="0">
                <a:solidFill>
                  <a:srgbClr val="3C90D1"/>
                </a:solidFill>
                <a:latin typeface="+mn-lt"/>
                <a:cs typeface="Arial"/>
              </a:rPr>
              <a:t> de </a:t>
            </a:r>
            <a:r>
              <a:rPr lang="en-US" sz="1867" dirty="0" err="1">
                <a:solidFill>
                  <a:srgbClr val="3C90D1"/>
                </a:solidFill>
                <a:latin typeface="+mn-lt"/>
                <a:cs typeface="Arial"/>
              </a:rPr>
              <a:t>Apis</a:t>
            </a:r>
            <a:r>
              <a:rPr lang="en-US" sz="1867" dirty="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solidFill>
                  <a:srgbClr val="A73AB8"/>
                </a:solidFill>
                <a:latin typeface="+mn-lt"/>
                <a:cs typeface="Arial"/>
              </a:rPr>
              <a:t>Integración</a:t>
            </a:r>
            <a:r>
              <a:rPr lang="en-US" sz="1867" dirty="0">
                <a:solidFill>
                  <a:srgbClr val="A73AB8"/>
                </a:solidFill>
                <a:latin typeface="+mn-lt"/>
                <a:cs typeface="Arial"/>
              </a:rPr>
              <a:t> con Backend</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Memoria, CPU y red</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a:solidFill>
                  <a:srgbClr val="00BCF2"/>
                </a:solidFill>
              </a:rPr>
              <a:t>Complejidad</a:t>
            </a:r>
            <a:r>
              <a:rPr lang="en-US" dirty="0">
                <a:solidFill>
                  <a:srgbClr val="00BCF2"/>
                </a:solidFill>
              </a:rPr>
              <a:t> de las Apps</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2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a:solidFill>
                  <a:srgbClr val="00BCF2"/>
                </a:solidFill>
              </a:rPr>
              <a:t>Xamarin</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compartido</a:t>
            </a:r>
            <a:r>
              <a:rPr lang="en-US" sz="2353" dirty="0">
                <a:solidFill>
                  <a:srgbClr val="70ACBB"/>
                </a:solidFill>
              </a:rPr>
              <a:t>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 APIs </a:t>
            </a:r>
            <a:r>
              <a:rPr lang="en-US" sz="2353" dirty="0" err="1">
                <a:solidFill>
                  <a:srgbClr val="70ACBB"/>
                </a:solidFill>
              </a:rPr>
              <a:t>nativas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428865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Tap</a:t>
                </a: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Scroll</a:t>
                </a: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Swipe</a:t>
                </a: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Pinch</a:t>
                </a: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Multi Finger</a:t>
                </a: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Text Entry</a:t>
                </a: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Rotation</a:t>
                </a: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a:solidFill>
                      <a:schemeClr val="bg1"/>
                    </a:solidFill>
                  </a:rPr>
                  <a:t>GPS</a:t>
                </a:r>
              </a:p>
            </p:txBody>
          </p:sp>
        </p:grpSp>
      </p:grpSp>
    </p:spTree>
    <p:extLst>
      <p:ext uri="{BB962C8B-B14F-4D97-AF65-F5344CB8AC3E}">
        <p14:creationId xmlns:p14="http://schemas.microsoft.com/office/powerpoint/2010/main" val="17744101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7056" y="225601"/>
            <a:ext cx="8771133" cy="832764"/>
          </a:xfrm>
          <a:prstGeom prst="rect">
            <a:avLst/>
          </a:prstGeom>
        </p:spPr>
        <p:txBody>
          <a:bodyPr vert="horz" wrap="square" lIns="134464" tIns="107571" rIns="134464" bIns="107571" rtlCol="0" anchor="t" anchorCtr="0">
            <a:noAutofit/>
          </a:bodyPr>
          <a:lstStyle>
            <a:lvl1pPr algn="l" defTabSz="932742" rtl="0" eaLnBrk="1" latinLnBrk="0" hangingPunct="1">
              <a:lnSpc>
                <a:spcPct val="90000"/>
              </a:lnSpc>
              <a:spcBef>
                <a:spcPct val="0"/>
              </a:spcBef>
              <a:buNone/>
              <a:defRPr lang="en-US" sz="4800" b="0" kern="1200" cap="none" spc="0" baseline="0" dirty="0">
                <a:ln>
                  <a:noFill/>
                </a:ln>
                <a:solidFill>
                  <a:schemeClr val="accent5"/>
                </a:solidFill>
                <a:effectLst/>
                <a:latin typeface="+mj-lt"/>
                <a:ea typeface="+mn-ea"/>
                <a:cs typeface="Segoe UI" pitchFamily="34" charset="0"/>
              </a:defRPr>
            </a:lvl1pPr>
          </a:lstStyle>
          <a:p>
            <a:r>
              <a:rPr lang="es-ES" sz="3529" dirty="0">
                <a:solidFill>
                  <a:schemeClr val="accent2"/>
                </a:solidFill>
              </a:rPr>
              <a:t>Creamos pruebas automatizadas, cierto?</a:t>
            </a:r>
          </a:p>
        </p:txBody>
      </p:sp>
      <p:sp>
        <p:nvSpPr>
          <p:cNvPr id="4" name="TextBox 3"/>
          <p:cNvSpPr txBox="1"/>
          <p:nvPr/>
        </p:nvSpPr>
        <p:spPr>
          <a:xfrm>
            <a:off x="537057" y="1806519"/>
            <a:ext cx="2353151"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Fragmentación</a:t>
            </a:r>
            <a:endParaRPr lang="en-AU" sz="2353" dirty="0">
              <a:gradFill>
                <a:gsLst>
                  <a:gs pos="2917">
                    <a:schemeClr val="tx1"/>
                  </a:gs>
                  <a:gs pos="30000">
                    <a:schemeClr val="tx1"/>
                  </a:gs>
                </a:gsLst>
                <a:lin ang="5400000" scaled="0"/>
              </a:gradFill>
            </a:endParaRPr>
          </a:p>
        </p:txBody>
      </p:sp>
      <p:sp>
        <p:nvSpPr>
          <p:cNvPr id="5" name="TextBox 4"/>
          <p:cNvSpPr txBox="1"/>
          <p:nvPr/>
        </p:nvSpPr>
        <p:spPr>
          <a:xfrm>
            <a:off x="3266125" y="3889388"/>
            <a:ext cx="3102752"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Complejidad</a:t>
            </a:r>
            <a:r>
              <a:rPr lang="en-AU" sz="2353" dirty="0">
                <a:gradFill>
                  <a:gsLst>
                    <a:gs pos="2917">
                      <a:schemeClr val="tx1"/>
                    </a:gs>
                    <a:gs pos="30000">
                      <a:schemeClr val="tx1"/>
                    </a:gs>
                  </a:gsLst>
                  <a:lin ang="5400000" scaled="0"/>
                </a:gradFill>
              </a:rPr>
              <a:t> de App</a:t>
            </a:r>
          </a:p>
        </p:txBody>
      </p:sp>
      <p:sp>
        <p:nvSpPr>
          <p:cNvPr id="6" name="TextBox 5"/>
          <p:cNvSpPr txBox="1"/>
          <p:nvPr/>
        </p:nvSpPr>
        <p:spPr>
          <a:xfrm>
            <a:off x="2306978" y="2862434"/>
            <a:ext cx="2840590" cy="941386"/>
          </a:xfrm>
          <a:prstGeom prst="rect">
            <a:avLst/>
          </a:prstGeom>
          <a:noFill/>
        </p:spPr>
        <p:txBody>
          <a:bodyPr wrap="square" lIns="179285" tIns="143428" rIns="179285" bIns="143428" rtlCol="0">
            <a:spAutoFit/>
          </a:bodyPr>
          <a:lstStyle/>
          <a:p>
            <a:pPr algn="ctr">
              <a:lnSpc>
                <a:spcPct val="90000"/>
              </a:lnSpc>
              <a:spcAft>
                <a:spcPts val="588"/>
              </a:spcAft>
            </a:pPr>
            <a:r>
              <a:rPr lang="en-AU" sz="2353" dirty="0" err="1">
                <a:gradFill>
                  <a:gsLst>
                    <a:gs pos="2917">
                      <a:schemeClr val="tx1"/>
                    </a:gs>
                    <a:gs pos="30000">
                      <a:schemeClr val="tx1"/>
                    </a:gs>
                  </a:gsLst>
                  <a:lin ang="5400000" scaled="0"/>
                </a:gradFill>
              </a:rPr>
              <a:t>Ciclos</a:t>
            </a:r>
            <a:r>
              <a:rPr lang="en-AU" sz="2353" dirty="0">
                <a:gradFill>
                  <a:gsLst>
                    <a:gs pos="2917">
                      <a:schemeClr val="tx1"/>
                    </a:gs>
                    <a:gs pos="30000">
                      <a:schemeClr val="tx1"/>
                    </a:gs>
                  </a:gsLst>
                  <a:lin ang="5400000" scaled="0"/>
                </a:gradFill>
              </a:rPr>
              <a:t> </a:t>
            </a:r>
            <a:r>
              <a:rPr lang="en-AU" sz="2353" dirty="0" err="1">
                <a:gradFill>
                  <a:gsLst>
                    <a:gs pos="2917">
                      <a:schemeClr val="tx1"/>
                    </a:gs>
                    <a:gs pos="30000">
                      <a:schemeClr val="tx1"/>
                    </a:gs>
                  </a:gsLst>
                  <a:lin ang="5400000" scaled="0"/>
                </a:gradFill>
              </a:rPr>
              <a:t>rápidos</a:t>
            </a:r>
            <a:r>
              <a:rPr lang="en-AU" sz="2353" dirty="0">
                <a:gradFill>
                  <a:gsLst>
                    <a:gs pos="2917">
                      <a:schemeClr val="tx1"/>
                    </a:gs>
                    <a:gs pos="30000">
                      <a:schemeClr val="tx1"/>
                    </a:gs>
                  </a:gsLst>
                  <a:lin ang="5400000" scaled="0"/>
                </a:gradFill>
              </a:rPr>
              <a:t> de release</a:t>
            </a:r>
          </a:p>
        </p:txBody>
      </p:sp>
      <p:sp>
        <p:nvSpPr>
          <p:cNvPr id="7" name="TextBox 6"/>
          <p:cNvSpPr txBox="1"/>
          <p:nvPr/>
        </p:nvSpPr>
        <p:spPr>
          <a:xfrm>
            <a:off x="3838459" y="1500990"/>
            <a:ext cx="2412114"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Sesiones</a:t>
            </a:r>
            <a:r>
              <a:rPr lang="en-AU" sz="2353" dirty="0">
                <a:gradFill>
                  <a:gsLst>
                    <a:gs pos="2917">
                      <a:schemeClr val="tx1"/>
                    </a:gs>
                    <a:gs pos="30000">
                      <a:schemeClr val="tx1"/>
                    </a:gs>
                  </a:gsLst>
                  <a:lin ang="5400000" scaled="0"/>
                </a:gradFill>
              </a:rPr>
              <a:t> </a:t>
            </a:r>
            <a:r>
              <a:rPr lang="en-AU" sz="2353" dirty="0" err="1">
                <a:gradFill>
                  <a:gsLst>
                    <a:gs pos="2917">
                      <a:schemeClr val="tx1"/>
                    </a:gs>
                    <a:gs pos="30000">
                      <a:schemeClr val="tx1"/>
                    </a:gs>
                  </a:gsLst>
                  <a:lin ang="5400000" scaled="0"/>
                </a:gradFill>
              </a:rPr>
              <a:t>cortas</a:t>
            </a:r>
            <a:endParaRPr lang="en-AU" sz="2353" dirty="0">
              <a:gradFill>
                <a:gsLst>
                  <a:gs pos="2917">
                    <a:schemeClr val="tx1"/>
                  </a:gs>
                  <a:gs pos="30000">
                    <a:schemeClr val="tx1"/>
                  </a:gs>
                </a:gsLst>
                <a:lin ang="5400000" scaled="0"/>
              </a:gradFill>
            </a:endParaRPr>
          </a:p>
        </p:txBody>
      </p:sp>
      <p:sp>
        <p:nvSpPr>
          <p:cNvPr id="8" name="TextBox 7"/>
          <p:cNvSpPr txBox="1"/>
          <p:nvPr/>
        </p:nvSpPr>
        <p:spPr>
          <a:xfrm>
            <a:off x="537057" y="4506856"/>
            <a:ext cx="2559016"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Alta </a:t>
            </a:r>
            <a:r>
              <a:rPr lang="en-AU" sz="2353" dirty="0" err="1">
                <a:gradFill>
                  <a:gsLst>
                    <a:gs pos="2917">
                      <a:schemeClr val="tx1"/>
                    </a:gs>
                    <a:gs pos="30000">
                      <a:schemeClr val="tx1"/>
                    </a:gs>
                  </a:gsLst>
                  <a:lin ang="5400000" scaled="0"/>
                </a:gradFill>
              </a:rPr>
              <a:t>expectación</a:t>
            </a:r>
            <a:endParaRPr lang="en-AU" sz="2353" dirty="0">
              <a:gradFill>
                <a:gsLst>
                  <a:gs pos="2917">
                    <a:schemeClr val="tx1"/>
                  </a:gs>
                  <a:gs pos="30000">
                    <a:schemeClr val="tx1"/>
                  </a:gs>
                </a:gsLst>
                <a:lin ang="5400000" scaled="0"/>
              </a:gradFill>
            </a:endParaRPr>
          </a:p>
        </p:txBody>
      </p:sp>
      <p:sp>
        <p:nvSpPr>
          <p:cNvPr id="9" name="TextBox 8"/>
          <p:cNvSpPr txBox="1"/>
          <p:nvPr/>
        </p:nvSpPr>
        <p:spPr>
          <a:xfrm>
            <a:off x="6541950" y="1442602"/>
            <a:ext cx="2395896"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5 </a:t>
            </a:r>
            <a:r>
              <a:rPr lang="en-AU" sz="2353" dirty="0" err="1">
                <a:gradFill>
                  <a:gsLst>
                    <a:gs pos="2917">
                      <a:schemeClr val="tx1"/>
                    </a:gs>
                    <a:gs pos="30000">
                      <a:schemeClr val="tx1"/>
                    </a:gs>
                  </a:gsLst>
                  <a:lin ang="5400000" scaled="0"/>
                </a:gradFill>
              </a:rPr>
              <a:t>versiones</a:t>
            </a:r>
            <a:r>
              <a:rPr lang="en-AU" sz="2353" dirty="0">
                <a:gradFill>
                  <a:gsLst>
                    <a:gs pos="2917">
                      <a:schemeClr val="tx1"/>
                    </a:gs>
                    <a:gs pos="30000">
                      <a:schemeClr val="tx1"/>
                    </a:gs>
                  </a:gsLst>
                  <a:lin ang="5400000" scaled="0"/>
                </a:gradFill>
              </a:rPr>
              <a:t> iOS</a:t>
            </a:r>
          </a:p>
        </p:txBody>
      </p:sp>
      <p:sp>
        <p:nvSpPr>
          <p:cNvPr id="10" name="TextBox 9"/>
          <p:cNvSpPr txBox="1"/>
          <p:nvPr/>
        </p:nvSpPr>
        <p:spPr>
          <a:xfrm>
            <a:off x="5339002" y="2444670"/>
            <a:ext cx="2850811"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9 Android versions</a:t>
            </a:r>
          </a:p>
        </p:txBody>
      </p:sp>
      <p:sp>
        <p:nvSpPr>
          <p:cNvPr id="11" name="TextBox 10"/>
          <p:cNvSpPr txBox="1"/>
          <p:nvPr/>
        </p:nvSpPr>
        <p:spPr>
          <a:xfrm>
            <a:off x="8661047" y="3060191"/>
            <a:ext cx="2959558"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 </a:t>
            </a:r>
            <a:r>
              <a:rPr lang="en-AU" sz="2353" dirty="0" err="1">
                <a:gradFill>
                  <a:gsLst>
                    <a:gs pos="2917">
                      <a:schemeClr val="tx1"/>
                    </a:gs>
                    <a:gs pos="30000">
                      <a:schemeClr val="tx1"/>
                    </a:gs>
                  </a:gsLst>
                  <a:lin ang="5400000" scaled="0"/>
                </a:gradFill>
              </a:rPr>
              <a:t>dispositivos</a:t>
            </a:r>
            <a:r>
              <a:rPr lang="en-AU" sz="2353" dirty="0">
                <a:gradFill>
                  <a:gsLst>
                    <a:gs pos="2917">
                      <a:schemeClr val="tx1"/>
                    </a:gs>
                    <a:gs pos="30000">
                      <a:schemeClr val="tx1"/>
                    </a:gs>
                  </a:gsLst>
                  <a:lin ang="5400000" scaled="0"/>
                </a:gradFill>
              </a:rPr>
              <a:t> iOS </a:t>
            </a:r>
          </a:p>
        </p:txBody>
      </p:sp>
      <p:sp>
        <p:nvSpPr>
          <p:cNvPr id="12" name="TextBox 11"/>
          <p:cNvSpPr txBox="1"/>
          <p:nvPr/>
        </p:nvSpPr>
        <p:spPr>
          <a:xfrm>
            <a:off x="6591360" y="4073946"/>
            <a:ext cx="3235512"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1,294 Android brands</a:t>
            </a:r>
          </a:p>
        </p:txBody>
      </p:sp>
      <p:sp>
        <p:nvSpPr>
          <p:cNvPr id="13" name="TextBox 12"/>
          <p:cNvSpPr txBox="1"/>
          <p:nvPr/>
        </p:nvSpPr>
        <p:spPr>
          <a:xfrm>
            <a:off x="6274974" y="5119939"/>
            <a:ext cx="5082580"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24K+ </a:t>
            </a:r>
            <a:r>
              <a:rPr lang="en-AU" sz="2353" dirty="0" err="1">
                <a:gradFill>
                  <a:gsLst>
                    <a:gs pos="2917">
                      <a:schemeClr val="tx1"/>
                    </a:gs>
                    <a:gs pos="30000">
                      <a:schemeClr val="tx1"/>
                    </a:gs>
                  </a:gsLst>
                  <a:lin ang="5400000" scaled="0"/>
                </a:gradFill>
              </a:rPr>
              <a:t>dispositivos</a:t>
            </a:r>
            <a:r>
              <a:rPr lang="en-AU" sz="2353" dirty="0">
                <a:gradFill>
                  <a:gsLst>
                    <a:gs pos="2917">
                      <a:schemeClr val="tx1"/>
                    </a:gs>
                    <a:gs pos="30000">
                      <a:schemeClr val="tx1"/>
                    </a:gs>
                  </a:gsLst>
                  <a:lin ang="5400000" scaled="0"/>
                </a:gradFill>
              </a:rPr>
              <a:t> Android </a:t>
            </a:r>
            <a:r>
              <a:rPr lang="en-AU" sz="2353" dirty="0" err="1">
                <a:gradFill>
                  <a:gsLst>
                    <a:gs pos="2917">
                      <a:schemeClr val="tx1"/>
                    </a:gs>
                    <a:gs pos="30000">
                      <a:schemeClr val="tx1"/>
                    </a:gs>
                  </a:gsLst>
                  <a:lin ang="5400000" scaled="0"/>
                </a:gradFill>
              </a:rPr>
              <a:t>distintos</a:t>
            </a:r>
            <a:endParaRPr lang="en-AU" sz="2353" dirty="0">
              <a:gradFill>
                <a:gsLst>
                  <a:gs pos="2917">
                    <a:schemeClr val="tx1"/>
                  </a:gs>
                  <a:gs pos="30000">
                    <a:schemeClr val="tx1"/>
                  </a:gs>
                </a:gsLst>
                <a:lin ang="5400000" scaled="0"/>
              </a:gradFill>
            </a:endParaRPr>
          </a:p>
        </p:txBody>
      </p:sp>
      <p:sp>
        <p:nvSpPr>
          <p:cNvPr id="14" name="TextBox 13"/>
          <p:cNvSpPr txBox="1"/>
          <p:nvPr/>
        </p:nvSpPr>
        <p:spPr>
          <a:xfrm>
            <a:off x="369117" y="3477955"/>
            <a:ext cx="2313047"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35 </a:t>
            </a:r>
            <a:r>
              <a:rPr lang="en-AU" sz="2353" dirty="0" err="1">
                <a:gradFill>
                  <a:gsLst>
                    <a:gs pos="2917">
                      <a:schemeClr val="tx1"/>
                    </a:gs>
                    <a:gs pos="30000">
                      <a:schemeClr val="tx1"/>
                    </a:gs>
                  </a:gsLst>
                  <a:lin ang="5400000" scaled="0"/>
                </a:gradFill>
              </a:rPr>
              <a:t>países</a:t>
            </a:r>
            <a:r>
              <a:rPr lang="en-AU" sz="2353" dirty="0">
                <a:gradFill>
                  <a:gsLst>
                    <a:gs pos="2917">
                      <a:schemeClr val="tx1"/>
                    </a:gs>
                    <a:gs pos="30000">
                      <a:schemeClr val="tx1"/>
                    </a:gs>
                  </a:gsLst>
                  <a:lin ang="5400000" scaled="0"/>
                </a:gradFill>
              </a:rPr>
              <a:t> (iOS)</a:t>
            </a:r>
          </a:p>
        </p:txBody>
      </p:sp>
      <p:sp>
        <p:nvSpPr>
          <p:cNvPr id="15" name="TextBox 14"/>
          <p:cNvSpPr txBox="1"/>
          <p:nvPr/>
        </p:nvSpPr>
        <p:spPr>
          <a:xfrm>
            <a:off x="8975604" y="2032264"/>
            <a:ext cx="2925111"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57 </a:t>
            </a:r>
            <a:r>
              <a:rPr lang="en-AU" sz="2353" dirty="0" err="1">
                <a:gradFill>
                  <a:gsLst>
                    <a:gs pos="2917">
                      <a:schemeClr val="tx1"/>
                    </a:gs>
                    <a:gs pos="30000">
                      <a:schemeClr val="tx1"/>
                    </a:gs>
                  </a:gsLst>
                  <a:lin ang="5400000" scaled="0"/>
                </a:gradFill>
              </a:rPr>
              <a:t>países</a:t>
            </a:r>
            <a:r>
              <a:rPr lang="en-AU" sz="2353" dirty="0">
                <a:gradFill>
                  <a:gsLst>
                    <a:gs pos="2917">
                      <a:schemeClr val="tx1"/>
                    </a:gs>
                    <a:gs pos="30000">
                      <a:schemeClr val="tx1"/>
                    </a:gs>
                  </a:gsLst>
                  <a:lin ang="5400000" scaled="0"/>
                </a:gradFill>
              </a:rPr>
              <a:t> (Android)</a:t>
            </a:r>
          </a:p>
        </p:txBody>
      </p:sp>
      <p:sp>
        <p:nvSpPr>
          <p:cNvPr id="16" name="TextBox 15"/>
          <p:cNvSpPr txBox="1"/>
          <p:nvPr/>
        </p:nvSpPr>
        <p:spPr>
          <a:xfrm>
            <a:off x="2898435" y="5427208"/>
            <a:ext cx="3692924" cy="941386"/>
          </a:xfrm>
          <a:prstGeom prst="rect">
            <a:avLst/>
          </a:prstGeom>
          <a:noFill/>
        </p:spPr>
        <p:txBody>
          <a:bodyPr wrap="square" lIns="179285" tIns="143428" rIns="179285" bIns="143428" rtlCol="0">
            <a:spAutoFit/>
          </a:bodyPr>
          <a:lstStyle/>
          <a:p>
            <a:pPr algn="ctr">
              <a:lnSpc>
                <a:spcPct val="90000"/>
              </a:lnSpc>
              <a:spcAft>
                <a:spcPts val="588"/>
              </a:spcAft>
            </a:pPr>
            <a:r>
              <a:rPr lang="en-AU" sz="2353" dirty="0">
                <a:gradFill>
                  <a:gsLst>
                    <a:gs pos="2917">
                      <a:schemeClr val="tx1"/>
                    </a:gs>
                    <a:gs pos="30000">
                      <a:schemeClr val="tx1"/>
                    </a:gs>
                  </a:gsLst>
                  <a:lin ang="5400000" scaled="0"/>
                </a:gradFill>
              </a:rPr>
              <a:t>6 </a:t>
            </a:r>
            <a:r>
              <a:rPr lang="en-AU" sz="2353" dirty="0" err="1">
                <a:gradFill>
                  <a:gsLst>
                    <a:gs pos="2917">
                      <a:schemeClr val="tx1"/>
                    </a:gs>
                    <a:gs pos="30000">
                      <a:schemeClr val="tx1"/>
                    </a:gs>
                  </a:gsLst>
                  <a:lin ang="5400000" scaled="0"/>
                </a:gradFill>
              </a:rPr>
              <a:t>tamaños</a:t>
            </a:r>
            <a:r>
              <a:rPr lang="en-AU" sz="2353" dirty="0">
                <a:gradFill>
                  <a:gsLst>
                    <a:gs pos="2917">
                      <a:schemeClr val="tx1"/>
                    </a:gs>
                    <a:gs pos="30000">
                      <a:schemeClr val="tx1"/>
                    </a:gs>
                  </a:gsLst>
                  <a:lin ang="5400000" scaled="0"/>
                </a:gradFill>
              </a:rPr>
              <a:t> de </a:t>
            </a:r>
            <a:r>
              <a:rPr lang="en-AU" sz="2353" dirty="0" err="1">
                <a:gradFill>
                  <a:gsLst>
                    <a:gs pos="2917">
                      <a:schemeClr val="tx1"/>
                    </a:gs>
                    <a:gs pos="30000">
                      <a:schemeClr val="tx1"/>
                    </a:gs>
                  </a:gsLst>
                  <a:lin ang="5400000" scaled="0"/>
                </a:gradFill>
              </a:rPr>
              <a:t>pantalla</a:t>
            </a:r>
            <a:r>
              <a:rPr lang="en-AU" sz="2353" dirty="0">
                <a:gradFill>
                  <a:gsLst>
                    <a:gs pos="2917">
                      <a:schemeClr val="tx1"/>
                    </a:gs>
                    <a:gs pos="30000">
                      <a:schemeClr val="tx1"/>
                    </a:gs>
                  </a:gsLst>
                  <a:lin ang="5400000" scaled="0"/>
                </a:gradFill>
              </a:rPr>
              <a:t> </a:t>
            </a:r>
            <a:r>
              <a:rPr lang="en-AU" sz="2353" dirty="0" err="1">
                <a:gradFill>
                  <a:gsLst>
                    <a:gs pos="2917">
                      <a:schemeClr val="tx1"/>
                    </a:gs>
                    <a:gs pos="30000">
                      <a:schemeClr val="tx1"/>
                    </a:gs>
                  </a:gsLst>
                  <a:lin ang="5400000" scaled="0"/>
                </a:gradFill>
              </a:rPr>
              <a:t>en</a:t>
            </a:r>
            <a:r>
              <a:rPr lang="en-AU" sz="2353" dirty="0">
                <a:gradFill>
                  <a:gsLst>
                    <a:gs pos="2917">
                      <a:schemeClr val="tx1"/>
                    </a:gs>
                    <a:gs pos="30000">
                      <a:schemeClr val="tx1"/>
                    </a:gs>
                  </a:gsLst>
                  <a:lin ang="5400000" scaled="0"/>
                </a:gradFill>
              </a:rPr>
              <a:t> iOS</a:t>
            </a:r>
          </a:p>
        </p:txBody>
      </p:sp>
      <p:sp>
        <p:nvSpPr>
          <p:cNvPr id="17" name="TextBox 16"/>
          <p:cNvSpPr txBox="1"/>
          <p:nvPr/>
        </p:nvSpPr>
        <p:spPr>
          <a:xfrm>
            <a:off x="5246722" y="3170194"/>
            <a:ext cx="2792666"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Variaciones</a:t>
            </a:r>
            <a:r>
              <a:rPr lang="en-AU" sz="2353" dirty="0">
                <a:gradFill>
                  <a:gsLst>
                    <a:gs pos="2917">
                      <a:schemeClr val="tx1"/>
                    </a:gs>
                    <a:gs pos="30000">
                      <a:schemeClr val="tx1"/>
                    </a:gs>
                  </a:gsLst>
                  <a:lin ang="5400000" scaled="0"/>
                </a:gradFill>
              </a:rPr>
              <a:t> </a:t>
            </a:r>
            <a:r>
              <a:rPr lang="en-AU" sz="2353" dirty="0" err="1">
                <a:gradFill>
                  <a:gsLst>
                    <a:gs pos="2917">
                      <a:schemeClr val="tx1"/>
                    </a:gs>
                    <a:gs pos="30000">
                      <a:schemeClr val="tx1"/>
                    </a:gs>
                  </a:gsLst>
                  <a:lin ang="5400000" scaled="0"/>
                </a:gradFill>
              </a:rPr>
              <a:t>en</a:t>
            </a:r>
            <a:r>
              <a:rPr lang="en-AU" sz="2353" dirty="0">
                <a:gradFill>
                  <a:gsLst>
                    <a:gs pos="2917">
                      <a:schemeClr val="tx1"/>
                    </a:gs>
                    <a:gs pos="30000">
                      <a:schemeClr val="tx1"/>
                    </a:gs>
                  </a:gsLst>
                  <a:lin ang="5400000" scaled="0"/>
                </a:gradFill>
              </a:rPr>
              <a:t> red</a:t>
            </a:r>
          </a:p>
        </p:txBody>
      </p:sp>
      <p:sp>
        <p:nvSpPr>
          <p:cNvPr id="18" name="TextBox 17"/>
          <p:cNvSpPr txBox="1"/>
          <p:nvPr/>
        </p:nvSpPr>
        <p:spPr>
          <a:xfrm>
            <a:off x="3941536" y="4708014"/>
            <a:ext cx="3980883" cy="615516"/>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Variaciones</a:t>
            </a:r>
            <a:r>
              <a:rPr lang="en-AU" sz="2353" dirty="0">
                <a:gradFill>
                  <a:gsLst>
                    <a:gs pos="2917">
                      <a:schemeClr val="tx1"/>
                    </a:gs>
                    <a:gs pos="30000">
                      <a:schemeClr val="tx1"/>
                    </a:gs>
                  </a:gsLst>
                  <a:lin ang="5400000" scaled="0"/>
                </a:gradFill>
              </a:rPr>
              <a:t> de </a:t>
            </a:r>
            <a:r>
              <a:rPr lang="en-AU" sz="2353" dirty="0" err="1">
                <a:gradFill>
                  <a:gsLst>
                    <a:gs pos="2917">
                      <a:schemeClr val="tx1"/>
                    </a:gs>
                    <a:gs pos="30000">
                      <a:schemeClr val="tx1"/>
                    </a:gs>
                  </a:gsLst>
                  <a:lin ang="5400000" scaled="0"/>
                </a:gradFill>
              </a:rPr>
              <a:t>rendimiento</a:t>
            </a:r>
            <a:endParaRPr lang="en-AU" sz="2353" dirty="0">
              <a:gradFill>
                <a:gsLst>
                  <a:gs pos="2917">
                    <a:schemeClr val="tx1"/>
                  </a:gs>
                  <a:gs pos="30000">
                    <a:schemeClr val="tx1"/>
                  </a:gs>
                </a:gsLst>
                <a:lin ang="5400000" scaled="0"/>
              </a:gradFill>
            </a:endParaRPr>
          </a:p>
        </p:txBody>
      </p:sp>
      <p:sp>
        <p:nvSpPr>
          <p:cNvPr id="19" name="TextBox 18"/>
          <p:cNvSpPr txBox="1"/>
          <p:nvPr/>
        </p:nvSpPr>
        <p:spPr>
          <a:xfrm>
            <a:off x="8053484" y="3635857"/>
            <a:ext cx="2429338"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Cientos</a:t>
            </a:r>
            <a:r>
              <a:rPr lang="en-AU" sz="2353" dirty="0">
                <a:gradFill>
                  <a:gsLst>
                    <a:gs pos="2917">
                      <a:schemeClr val="tx1"/>
                    </a:gs>
                    <a:gs pos="30000">
                      <a:schemeClr val="tx1"/>
                    </a:gs>
                  </a:gsLst>
                  <a:lin ang="5400000" scaled="0"/>
                </a:gradFill>
              </a:rPr>
              <a:t> de APIs</a:t>
            </a:r>
          </a:p>
        </p:txBody>
      </p:sp>
      <p:sp>
        <p:nvSpPr>
          <p:cNvPr id="20" name="TextBox 19"/>
          <p:cNvSpPr txBox="1"/>
          <p:nvPr/>
        </p:nvSpPr>
        <p:spPr>
          <a:xfrm>
            <a:off x="182150" y="5116677"/>
            <a:ext cx="3025247"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Memory constraints</a:t>
            </a:r>
          </a:p>
        </p:txBody>
      </p:sp>
      <p:sp>
        <p:nvSpPr>
          <p:cNvPr id="21" name="TextBox 20"/>
          <p:cNvSpPr txBox="1"/>
          <p:nvPr/>
        </p:nvSpPr>
        <p:spPr>
          <a:xfrm>
            <a:off x="278489" y="2475662"/>
            <a:ext cx="1567406"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Back end</a:t>
            </a:r>
          </a:p>
        </p:txBody>
      </p:sp>
      <p:sp>
        <p:nvSpPr>
          <p:cNvPr id="22" name="TextBox 21"/>
          <p:cNvSpPr txBox="1"/>
          <p:nvPr/>
        </p:nvSpPr>
        <p:spPr>
          <a:xfrm>
            <a:off x="3838460" y="2089077"/>
            <a:ext cx="2616093"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3</a:t>
            </a:r>
            <a:r>
              <a:rPr lang="en-AU" sz="2353" baseline="30000" dirty="0">
                <a:gradFill>
                  <a:gsLst>
                    <a:gs pos="2917">
                      <a:schemeClr val="tx1"/>
                    </a:gs>
                    <a:gs pos="30000">
                      <a:schemeClr val="tx1"/>
                    </a:gs>
                  </a:gsLst>
                  <a:lin ang="5400000" scaled="0"/>
                </a:gradFill>
              </a:rPr>
              <a:t>rd</a:t>
            </a:r>
            <a:r>
              <a:rPr lang="en-AU" sz="2353" dirty="0">
                <a:gradFill>
                  <a:gsLst>
                    <a:gs pos="2917">
                      <a:schemeClr val="tx1"/>
                    </a:gs>
                    <a:gs pos="30000">
                      <a:schemeClr val="tx1"/>
                    </a:gs>
                  </a:gsLst>
                  <a:lin ang="5400000" scaled="0"/>
                </a:gradFill>
              </a:rPr>
              <a:t> party libraries</a:t>
            </a:r>
          </a:p>
        </p:txBody>
      </p:sp>
      <p:sp>
        <p:nvSpPr>
          <p:cNvPr id="23" name="TextBox 22"/>
          <p:cNvSpPr txBox="1"/>
          <p:nvPr/>
        </p:nvSpPr>
        <p:spPr>
          <a:xfrm>
            <a:off x="6646811" y="5552848"/>
            <a:ext cx="4048162"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Requisitos</a:t>
            </a:r>
            <a:r>
              <a:rPr lang="en-AU" sz="2353" dirty="0">
                <a:gradFill>
                  <a:gsLst>
                    <a:gs pos="2917">
                      <a:schemeClr val="tx1"/>
                    </a:gs>
                    <a:gs pos="30000">
                      <a:schemeClr val="tx1"/>
                    </a:gs>
                  </a:gsLst>
                  <a:lin ang="5400000" scaled="0"/>
                </a:gradFill>
              </a:rPr>
              <a:t> de </a:t>
            </a:r>
            <a:r>
              <a:rPr lang="en-AU" sz="2353" dirty="0" err="1">
                <a:gradFill>
                  <a:gsLst>
                    <a:gs pos="2917">
                      <a:schemeClr val="tx1"/>
                    </a:gs>
                    <a:gs pos="30000">
                      <a:schemeClr val="tx1"/>
                    </a:gs>
                  </a:gsLst>
                  <a:lin ang="5400000" scaled="0"/>
                </a:gradFill>
              </a:rPr>
              <a:t>Autenticación</a:t>
            </a:r>
            <a:endParaRPr lang="en-AU" sz="2353" dirty="0">
              <a:gradFill>
                <a:gsLst>
                  <a:gs pos="2917">
                    <a:schemeClr val="tx1"/>
                  </a:gs>
                  <a:gs pos="30000">
                    <a:schemeClr val="tx1"/>
                  </a:gs>
                </a:gsLst>
                <a:lin ang="5400000" scaled="0"/>
              </a:gradFill>
            </a:endParaRPr>
          </a:p>
        </p:txBody>
      </p:sp>
      <p:sp>
        <p:nvSpPr>
          <p:cNvPr id="24" name="TextBox 23"/>
          <p:cNvSpPr txBox="1"/>
          <p:nvPr/>
        </p:nvSpPr>
        <p:spPr>
          <a:xfrm>
            <a:off x="1184891" y="1058365"/>
            <a:ext cx="1385239"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OWASP</a:t>
            </a:r>
          </a:p>
        </p:txBody>
      </p:sp>
      <p:sp>
        <p:nvSpPr>
          <p:cNvPr id="25" name="TextBox 24"/>
          <p:cNvSpPr txBox="1"/>
          <p:nvPr/>
        </p:nvSpPr>
        <p:spPr>
          <a:xfrm>
            <a:off x="8542401" y="4504910"/>
            <a:ext cx="2543302"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 </a:t>
            </a:r>
            <a:r>
              <a:rPr lang="en-AU" sz="2353" dirty="0" err="1">
                <a:gradFill>
                  <a:gsLst>
                    <a:gs pos="2917">
                      <a:schemeClr val="tx1"/>
                    </a:gs>
                    <a:gs pos="30000">
                      <a:schemeClr val="tx1"/>
                    </a:gs>
                  </a:gsLst>
                  <a:lin ang="5400000" scaled="0"/>
                </a:gradFill>
              </a:rPr>
              <a:t>idiomas</a:t>
            </a:r>
            <a:r>
              <a:rPr lang="en-AU" sz="2353" dirty="0">
                <a:gradFill>
                  <a:gsLst>
                    <a:gs pos="2917">
                      <a:schemeClr val="tx1"/>
                    </a:gs>
                    <a:gs pos="30000">
                      <a:schemeClr val="tx1"/>
                    </a:gs>
                  </a:gsLst>
                  <a:lin ang="5400000" scaled="0"/>
                </a:gradFill>
              </a:rPr>
              <a:t> (iOS)</a:t>
            </a:r>
          </a:p>
        </p:txBody>
      </p:sp>
      <p:sp>
        <p:nvSpPr>
          <p:cNvPr id="26" name="TextBox 25"/>
          <p:cNvSpPr txBox="1"/>
          <p:nvPr/>
        </p:nvSpPr>
        <p:spPr>
          <a:xfrm>
            <a:off x="139482" y="4003150"/>
            <a:ext cx="2991932"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9 </a:t>
            </a:r>
            <a:r>
              <a:rPr lang="en-AU" sz="2353" dirty="0" err="1">
                <a:gradFill>
                  <a:gsLst>
                    <a:gs pos="2917">
                      <a:schemeClr val="tx1"/>
                    </a:gs>
                    <a:gs pos="30000">
                      <a:schemeClr val="tx1"/>
                    </a:gs>
                  </a:gsLst>
                  <a:lin ang="5400000" scaled="0"/>
                </a:gradFill>
              </a:rPr>
              <a:t>idiomas</a:t>
            </a:r>
            <a:r>
              <a:rPr lang="en-AU" sz="2353" dirty="0">
                <a:gradFill>
                  <a:gsLst>
                    <a:gs pos="2917">
                      <a:schemeClr val="tx1"/>
                    </a:gs>
                    <a:gs pos="30000">
                      <a:schemeClr val="tx1"/>
                    </a:gs>
                  </a:gsLst>
                  <a:lin ang="5400000" scaled="0"/>
                </a:gradFill>
              </a:rPr>
              <a:t> (Android)</a:t>
            </a:r>
          </a:p>
        </p:txBody>
      </p:sp>
      <p:sp>
        <p:nvSpPr>
          <p:cNvPr id="27" name="TextBox 26"/>
          <p:cNvSpPr txBox="1"/>
          <p:nvPr/>
        </p:nvSpPr>
        <p:spPr>
          <a:xfrm>
            <a:off x="8511350" y="2390382"/>
            <a:ext cx="3844738" cy="941386"/>
          </a:xfrm>
          <a:prstGeom prst="rect">
            <a:avLst/>
          </a:prstGeom>
          <a:noFill/>
        </p:spPr>
        <p:txBody>
          <a:bodyPr wrap="square" lIns="179285" tIns="143428" rIns="179285" bIns="143428" rtlCol="0">
            <a:spAutoFit/>
          </a:bodyPr>
          <a:lstStyle/>
          <a:p>
            <a:pPr algn="ctr">
              <a:lnSpc>
                <a:spcPct val="90000"/>
              </a:lnSpc>
              <a:spcAft>
                <a:spcPts val="588"/>
              </a:spcAft>
            </a:pPr>
            <a:r>
              <a:rPr lang="en-AU" sz="2353" dirty="0">
                <a:gradFill>
                  <a:gsLst>
                    <a:gs pos="2917">
                      <a:schemeClr val="tx1"/>
                    </a:gs>
                    <a:gs pos="30000">
                      <a:schemeClr val="tx1"/>
                    </a:gs>
                  </a:gsLst>
                  <a:lin ang="5400000" scaled="0"/>
                </a:gradFill>
              </a:rPr>
              <a:t>27 </a:t>
            </a:r>
            <a:r>
              <a:rPr lang="en-AU" sz="2353" dirty="0" err="1">
                <a:gradFill>
                  <a:gsLst>
                    <a:gs pos="2917">
                      <a:schemeClr val="tx1"/>
                    </a:gs>
                    <a:gs pos="30000">
                      <a:schemeClr val="tx1"/>
                    </a:gs>
                  </a:gsLst>
                  <a:lin ang="5400000" scaled="0"/>
                </a:gradFill>
              </a:rPr>
              <a:t>tamaños</a:t>
            </a:r>
            <a:r>
              <a:rPr lang="en-AU" sz="2353" dirty="0">
                <a:gradFill>
                  <a:gsLst>
                    <a:gs pos="2917">
                      <a:schemeClr val="tx1"/>
                    </a:gs>
                    <a:gs pos="30000">
                      <a:schemeClr val="tx1"/>
                    </a:gs>
                  </a:gsLst>
                  <a:lin ang="5400000" scaled="0"/>
                </a:gradFill>
              </a:rPr>
              <a:t> de </a:t>
            </a:r>
            <a:r>
              <a:rPr lang="en-AU" sz="2353" dirty="0" err="1">
                <a:gradFill>
                  <a:gsLst>
                    <a:gs pos="2917">
                      <a:schemeClr val="tx1"/>
                    </a:gs>
                    <a:gs pos="30000">
                      <a:schemeClr val="tx1"/>
                    </a:gs>
                  </a:gsLst>
                  <a:lin ang="5400000" scaled="0"/>
                </a:gradFill>
              </a:rPr>
              <a:t>pantalla</a:t>
            </a:r>
            <a:r>
              <a:rPr lang="en-AU" sz="2353" dirty="0">
                <a:gradFill>
                  <a:gsLst>
                    <a:gs pos="2917">
                      <a:schemeClr val="tx1"/>
                    </a:gs>
                    <a:gs pos="30000">
                      <a:schemeClr val="tx1"/>
                    </a:gs>
                  </a:gsLst>
                  <a:lin ang="5400000" scaled="0"/>
                </a:gradFill>
              </a:rPr>
              <a:t> (Android)</a:t>
            </a:r>
          </a:p>
        </p:txBody>
      </p:sp>
      <p:sp>
        <p:nvSpPr>
          <p:cNvPr id="29" name="TextBox 28"/>
          <p:cNvSpPr txBox="1"/>
          <p:nvPr/>
        </p:nvSpPr>
        <p:spPr>
          <a:xfrm>
            <a:off x="9392889" y="185378"/>
            <a:ext cx="2081660" cy="778454"/>
          </a:xfrm>
          <a:prstGeom prst="rect">
            <a:avLst/>
          </a:prstGeom>
          <a:noFill/>
        </p:spPr>
        <p:txBody>
          <a:bodyPr wrap="none" lIns="179285" tIns="143428" rIns="179285" bIns="143428" rtlCol="0">
            <a:spAutoFit/>
          </a:bodyPr>
          <a:lstStyle/>
          <a:p>
            <a:pPr>
              <a:lnSpc>
                <a:spcPct val="90000"/>
              </a:lnSpc>
              <a:spcAft>
                <a:spcPts val="588"/>
              </a:spcAft>
            </a:pPr>
            <a:r>
              <a:rPr lang="en-AU" sz="3529" dirty="0">
                <a:gradFill>
                  <a:gsLst>
                    <a:gs pos="2917">
                      <a:schemeClr val="tx1"/>
                    </a:gs>
                    <a:gs pos="30000">
                      <a:schemeClr val="tx1"/>
                    </a:gs>
                  </a:gsLst>
                  <a:lin ang="5400000" scaled="0"/>
                </a:gradFill>
                <a:latin typeface="+mj-lt"/>
              </a:rPr>
              <a:t>Si, </a:t>
            </a:r>
            <a:r>
              <a:rPr lang="en-AU" sz="3529" b="1" dirty="0" err="1">
                <a:gradFill>
                  <a:gsLst>
                    <a:gs pos="2917">
                      <a:schemeClr val="tx1"/>
                    </a:gs>
                    <a:gs pos="30000">
                      <a:schemeClr val="tx1"/>
                    </a:gs>
                  </a:gsLst>
                  <a:lin ang="5400000" scaled="0"/>
                </a:gradFill>
                <a:latin typeface="+mj-lt"/>
              </a:rPr>
              <a:t>pero</a:t>
            </a:r>
            <a:r>
              <a:rPr lang="en-AU" sz="3529" dirty="0">
                <a:gradFill>
                  <a:gsLst>
                    <a:gs pos="2917">
                      <a:schemeClr val="tx1"/>
                    </a:gs>
                    <a:gs pos="30000">
                      <a:schemeClr val="tx1"/>
                    </a:gs>
                  </a:gsLst>
                  <a:lin ang="5400000" scaled="0"/>
                </a:gradFill>
                <a:latin typeface="+mj-lt"/>
              </a:rPr>
              <a:t>…</a:t>
            </a:r>
          </a:p>
        </p:txBody>
      </p:sp>
      <p:sp>
        <p:nvSpPr>
          <p:cNvPr id="30" name="TextBox 29"/>
          <p:cNvSpPr txBox="1"/>
          <p:nvPr/>
        </p:nvSpPr>
        <p:spPr>
          <a:xfrm>
            <a:off x="8556226" y="1595750"/>
            <a:ext cx="1925706"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Operadoras</a:t>
            </a:r>
            <a:endParaRPr lang="en-AU" sz="2353" dirty="0">
              <a:gradFill>
                <a:gsLst>
                  <a:gs pos="2917">
                    <a:schemeClr val="tx1"/>
                  </a:gs>
                  <a:gs pos="30000">
                    <a:schemeClr val="tx1"/>
                  </a:gs>
                </a:gsLst>
                <a:lin ang="5400000" scaled="0"/>
              </a:gradFill>
            </a:endParaRPr>
          </a:p>
        </p:txBody>
      </p:sp>
      <p:sp>
        <p:nvSpPr>
          <p:cNvPr id="31" name="TextBox 30"/>
          <p:cNvSpPr txBox="1"/>
          <p:nvPr/>
        </p:nvSpPr>
        <p:spPr>
          <a:xfrm>
            <a:off x="4767087" y="1002113"/>
            <a:ext cx="2167024"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OWASP ASVS</a:t>
            </a:r>
          </a:p>
        </p:txBody>
      </p:sp>
      <p:sp>
        <p:nvSpPr>
          <p:cNvPr id="32" name="TextBox 31"/>
          <p:cNvSpPr txBox="1"/>
          <p:nvPr/>
        </p:nvSpPr>
        <p:spPr>
          <a:xfrm>
            <a:off x="8223282" y="1109228"/>
            <a:ext cx="3931683" cy="615522"/>
          </a:xfrm>
          <a:prstGeom prst="rect">
            <a:avLst/>
          </a:prstGeom>
          <a:noFill/>
        </p:spPr>
        <p:txBody>
          <a:bodyPr wrap="none" lIns="179285" tIns="143428" rIns="179285" bIns="143428" rtlCol="0">
            <a:spAutoFit/>
          </a:bodyPr>
          <a:lstStyle/>
          <a:p>
            <a:pPr>
              <a:lnSpc>
                <a:spcPct val="90000"/>
              </a:lnSpc>
              <a:spcAft>
                <a:spcPts val="588"/>
              </a:spcAft>
            </a:pPr>
            <a:r>
              <a:rPr lang="en-AU" sz="2353" dirty="0" err="1">
                <a:gradFill>
                  <a:gsLst>
                    <a:gs pos="2917">
                      <a:schemeClr val="tx1"/>
                    </a:gs>
                    <a:gs pos="30000">
                      <a:schemeClr val="tx1"/>
                    </a:gs>
                  </a:gsLst>
                  <a:lin ang="5400000" scaled="0"/>
                </a:gradFill>
              </a:rPr>
              <a:t>Disponibilidad</a:t>
            </a:r>
            <a:r>
              <a:rPr lang="en-AU" sz="2353" dirty="0">
                <a:gradFill>
                  <a:gsLst>
                    <a:gs pos="2917">
                      <a:schemeClr val="tx1"/>
                    </a:gs>
                    <a:gs pos="30000">
                      <a:schemeClr val="tx1"/>
                    </a:gs>
                  </a:gsLst>
                  <a:lin ang="5400000" scaled="0"/>
                </a:gradFill>
              </a:rPr>
              <a:t> de </a:t>
            </a:r>
            <a:r>
              <a:rPr lang="en-AU" sz="2353" dirty="0" err="1">
                <a:gradFill>
                  <a:gsLst>
                    <a:gs pos="2917">
                      <a:schemeClr val="tx1"/>
                    </a:gs>
                    <a:gs pos="30000">
                      <a:schemeClr val="tx1"/>
                    </a:gs>
                  </a:gsLst>
                  <a:lin ang="5400000" scaled="0"/>
                </a:gradFill>
              </a:rPr>
              <a:t>sensores</a:t>
            </a:r>
            <a:endParaRPr lang="en-AU"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40628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7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250"/>
                            </p:stCondLst>
                            <p:childTnLst>
                              <p:par>
                                <p:cTn id="29" presetID="10"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6000"/>
                            </p:stCondLst>
                            <p:childTnLst>
                              <p:par>
                                <p:cTn id="33" presetID="10"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6750"/>
                            </p:stCondLst>
                            <p:childTnLst>
                              <p:par>
                                <p:cTn id="37" presetID="10" presetClass="entr" presetSubtype="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7500"/>
                            </p:stCondLst>
                            <p:childTnLst>
                              <p:par>
                                <p:cTn id="41" presetID="10" presetClass="entr" presetSubtype="0" fill="hold" grpId="0" nodeType="afterEffect">
                                  <p:stCondLst>
                                    <p:cond delay="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8250"/>
                            </p:stCondLst>
                            <p:childTnLst>
                              <p:par>
                                <p:cTn id="45" presetID="10" presetClass="entr" presetSubtype="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9000"/>
                            </p:stCondLst>
                            <p:childTnLst>
                              <p:par>
                                <p:cTn id="49" presetID="10" presetClass="entr" presetSubtype="0" fill="hold" grpId="0" nodeType="afterEffect">
                                  <p:stCondLst>
                                    <p:cond delay="25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9750"/>
                            </p:stCondLst>
                            <p:childTnLst>
                              <p:par>
                                <p:cTn id="53" presetID="10" presetClass="entr" presetSubtype="0" fill="hold" grpId="0" nodeType="afterEffect">
                                  <p:stCondLst>
                                    <p:cond delay="25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10500"/>
                            </p:stCondLst>
                            <p:childTnLst>
                              <p:par>
                                <p:cTn id="57" presetID="10" presetClass="entr" presetSubtype="0" fill="hold" grpId="0"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1250"/>
                            </p:stCondLst>
                            <p:childTnLst>
                              <p:par>
                                <p:cTn id="61" presetID="10" presetClass="entr" presetSubtype="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12000"/>
                            </p:stCondLst>
                            <p:childTnLst>
                              <p:par>
                                <p:cTn id="65" presetID="10" presetClass="entr" presetSubtype="0" fill="hold" grpId="0" nodeType="afterEffect">
                                  <p:stCondLst>
                                    <p:cond delay="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2750"/>
                            </p:stCondLst>
                            <p:childTnLst>
                              <p:par>
                                <p:cTn id="69" presetID="10" presetClass="entr" presetSubtype="0" fill="hold" grpId="0" nodeType="afterEffect">
                                  <p:stCondLst>
                                    <p:cond delay="25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13500"/>
                            </p:stCondLst>
                            <p:childTnLst>
                              <p:par>
                                <p:cTn id="73" presetID="10" presetClass="entr" presetSubtype="0" fill="hold" grpId="0" nodeType="afterEffect">
                                  <p:stCondLst>
                                    <p:cond delay="25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par>
                          <p:cTn id="76" fill="hold">
                            <p:stCondLst>
                              <p:cond delay="14250"/>
                            </p:stCondLst>
                            <p:childTnLst>
                              <p:par>
                                <p:cTn id="77" presetID="10" presetClass="entr" presetSubtype="0" fill="hold" grpId="0" nodeType="afterEffect">
                                  <p:stCondLst>
                                    <p:cond delay="25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5000"/>
                            </p:stCondLst>
                            <p:childTnLst>
                              <p:par>
                                <p:cTn id="81" presetID="10" presetClass="entr" presetSubtype="0" fill="hold" grpId="0" nodeType="after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par>
                          <p:cTn id="84" fill="hold">
                            <p:stCondLst>
                              <p:cond delay="15750"/>
                            </p:stCondLst>
                            <p:childTnLst>
                              <p:par>
                                <p:cTn id="85" presetID="10" presetClass="entr" presetSubtype="0" fill="hold" grpId="0" nodeType="afterEffect">
                                  <p:stCondLst>
                                    <p:cond delay="25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6500"/>
                            </p:stCondLst>
                            <p:childTnLst>
                              <p:par>
                                <p:cTn id="89" presetID="10" presetClass="entr" presetSubtype="0" fill="hold" grpId="0" nodeType="afterEffect">
                                  <p:stCondLst>
                                    <p:cond delay="25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7250"/>
                            </p:stCondLst>
                            <p:childTnLst>
                              <p:par>
                                <p:cTn id="93" presetID="10" presetClass="entr" presetSubtype="0" fill="hold" grpId="0" nodeType="afterEffect">
                                  <p:stCondLst>
                                    <p:cond delay="25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par>
                          <p:cTn id="96" fill="hold">
                            <p:stCondLst>
                              <p:cond delay="18000"/>
                            </p:stCondLst>
                            <p:childTnLst>
                              <p:par>
                                <p:cTn id="97" presetID="10" presetClass="entr" presetSubtype="0" fill="hold" grpId="0" nodeType="afterEffect">
                                  <p:stCondLst>
                                    <p:cond delay="25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18750"/>
                            </p:stCondLst>
                            <p:childTnLst>
                              <p:par>
                                <p:cTn id="101" presetID="10" presetClass="entr" presetSubtype="0" fill="hold" grpId="0" nodeType="afterEffect">
                                  <p:stCondLst>
                                    <p:cond delay="25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19500"/>
                            </p:stCondLst>
                            <p:childTnLst>
                              <p:par>
                                <p:cTn id="105" presetID="10" presetClass="entr" presetSubtype="0" fill="hold" grpId="0" nodeType="afterEffect">
                                  <p:stCondLst>
                                    <p:cond delay="25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20250"/>
                            </p:stCondLst>
                            <p:childTnLst>
                              <p:par>
                                <p:cTn id="109" presetID="10" presetClass="entr" presetSubtype="0" fill="hold" grpId="0" nodeType="afterEffect">
                                  <p:stCondLst>
                                    <p:cond delay="25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2100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Xamarin </a:t>
            </a:r>
            <a:r>
              <a:rPr lang="es-ES" dirty="0" err="1">
                <a:solidFill>
                  <a:schemeClr val="accent2"/>
                </a:solidFill>
              </a:rPr>
              <a:t>UITest</a:t>
            </a:r>
            <a:endParaRPr lang="es-ES" dirty="0">
              <a:solidFill>
                <a:schemeClr val="accent2"/>
              </a:solidFill>
            </a:endParaRPr>
          </a:p>
        </p:txBody>
      </p:sp>
      <p:sp>
        <p:nvSpPr>
          <p:cNvPr id="3" name="TextBox 2"/>
          <p:cNvSpPr txBox="1"/>
          <p:nvPr/>
        </p:nvSpPr>
        <p:spPr>
          <a:xfrm>
            <a:off x="448212" y="1553168"/>
            <a:ext cx="11418022" cy="3783648"/>
          </a:xfrm>
          <a:prstGeom prst="rect">
            <a:avLst/>
          </a:prstGeom>
          <a:noFill/>
        </p:spPr>
        <p:txBody>
          <a:bodyPr wrap="square" lIns="179285" tIns="143428" rIns="179285" bIns="143428" rtlCol="0">
            <a:spAutoFit/>
          </a:bodyPr>
          <a:lstStyle/>
          <a:p>
            <a:pPr>
              <a:lnSpc>
                <a:spcPct val="90000"/>
              </a:lnSpc>
              <a:spcAft>
                <a:spcPts val="588"/>
              </a:spcAft>
            </a:pPr>
            <a:r>
              <a:rPr lang="en-AU" sz="3137" dirty="0">
                <a:gradFill>
                  <a:gsLst>
                    <a:gs pos="2917">
                      <a:schemeClr val="tx1"/>
                    </a:gs>
                    <a:gs pos="30000">
                      <a:schemeClr val="tx1"/>
                    </a:gs>
                  </a:gsLst>
                  <a:lin ang="5400000" scaled="0"/>
                </a:gradFill>
                <a:latin typeface="+mj-lt"/>
              </a:rPr>
              <a:t>Escribe </a:t>
            </a:r>
            <a:r>
              <a:rPr lang="en-AU" sz="3137" b="1" dirty="0" err="1">
                <a:gradFill>
                  <a:gsLst>
                    <a:gs pos="2917">
                      <a:schemeClr val="tx1"/>
                    </a:gs>
                    <a:gs pos="30000">
                      <a:schemeClr val="tx1"/>
                    </a:gs>
                  </a:gsLst>
                  <a:lin ang="5400000" scaled="0"/>
                </a:gradFill>
                <a:latin typeface="+mj-lt"/>
              </a:rPr>
              <a:t>pruebas</a:t>
            </a:r>
            <a:r>
              <a:rPr lang="en-AU" sz="3137" dirty="0">
                <a:gradFill>
                  <a:gsLst>
                    <a:gs pos="2917">
                      <a:schemeClr val="tx1"/>
                    </a:gs>
                    <a:gs pos="30000">
                      <a:schemeClr val="tx1"/>
                    </a:gs>
                  </a:gsLst>
                  <a:lin ang="5400000" scaled="0"/>
                </a:gradFill>
                <a:latin typeface="+mj-lt"/>
              </a:rPr>
              <a:t> de UI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a:t>
            </a:r>
            <a:r>
              <a:rPr lang="en-AU" sz="3137" b="1" dirty="0">
                <a:gradFill>
                  <a:gsLst>
                    <a:gs pos="2917">
                      <a:schemeClr val="tx1"/>
                    </a:gs>
                    <a:gs pos="30000">
                      <a:schemeClr val="tx1"/>
                    </a:gs>
                  </a:gsLst>
                  <a:lin ang="5400000" scaled="0"/>
                </a:gradFill>
                <a:latin typeface="+mj-lt"/>
              </a:rPr>
              <a:t>C#</a:t>
            </a: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dirty="0" err="1">
                <a:gradFill>
                  <a:gsLst>
                    <a:gs pos="2917">
                      <a:schemeClr val="tx1"/>
                    </a:gs>
                    <a:gs pos="30000">
                      <a:schemeClr val="tx1"/>
                    </a:gs>
                  </a:gsLst>
                  <a:lin ang="5400000" scaled="0"/>
                </a:gradFill>
                <a:latin typeface="+mj-lt"/>
              </a:rPr>
              <a:t>Usamos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app.Repl</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mientras</a:t>
            </a:r>
            <a:r>
              <a:rPr lang="en-AU" sz="3137" dirty="0">
                <a:gradFill>
                  <a:gsLst>
                    <a:gs pos="2917">
                      <a:schemeClr val="tx1"/>
                    </a:gs>
                    <a:gs pos="30000">
                      <a:schemeClr val="tx1"/>
                    </a:gs>
                  </a:gsLst>
                  <a:lin ang="5400000" scaled="0"/>
                </a:gradFill>
                <a:latin typeface="+mj-lt"/>
              </a:rPr>
              <a:t> la App </a:t>
            </a:r>
            <a:r>
              <a:rPr lang="en-AU" sz="3137" dirty="0" err="1">
                <a:gradFill>
                  <a:gsLst>
                    <a:gs pos="2917">
                      <a:schemeClr val="tx1"/>
                    </a:gs>
                    <a:gs pos="30000">
                      <a:schemeClr val="tx1"/>
                    </a:gs>
                  </a:gsLst>
                  <a:lin ang="5400000" scaled="0"/>
                </a:gradFill>
                <a:latin typeface="+mj-lt"/>
              </a:rPr>
              <a:t>esta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corriendo</a:t>
            </a:r>
            <a:endParaRPr lang="en-AU" sz="3137" dirty="0">
              <a:gradFill>
                <a:gsLst>
                  <a:gs pos="2917">
                    <a:schemeClr val="tx1"/>
                  </a:gs>
                  <a:gs pos="30000">
                    <a:schemeClr val="tx1"/>
                  </a:gs>
                </a:gsLst>
                <a:lin ang="5400000" scaled="0"/>
              </a:gradFill>
              <a:latin typeface="+mj-lt"/>
            </a:endParaRP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dirty="0" err="1">
                <a:gradFill>
                  <a:gsLst>
                    <a:gs pos="2917">
                      <a:schemeClr val="tx1"/>
                    </a:gs>
                    <a:gs pos="30000">
                      <a:schemeClr val="tx1"/>
                    </a:gs>
                  </a:gsLst>
                  <a:lin ang="5400000" scaled="0"/>
                </a:gradFill>
                <a:latin typeface="+mj-lt"/>
              </a:rPr>
              <a:t>Podemos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ejecutar</a:t>
            </a:r>
            <a:r>
              <a:rPr lang="en-AU" sz="3137" dirty="0">
                <a:gradFill>
                  <a:gsLst>
                    <a:gs pos="2917">
                      <a:schemeClr val="tx1"/>
                    </a:gs>
                    <a:gs pos="30000">
                      <a:schemeClr val="tx1"/>
                    </a:gs>
                  </a:gsLst>
                  <a:lin ang="5400000" scaled="0"/>
                </a:gradFill>
                <a:latin typeface="+mj-lt"/>
              </a:rPr>
              <a:t> las </a:t>
            </a:r>
            <a:r>
              <a:rPr lang="en-AU" sz="3137" dirty="0" err="1">
                <a:gradFill>
                  <a:gsLst>
                    <a:gs pos="2917">
                      <a:schemeClr val="tx1"/>
                    </a:gs>
                    <a:gs pos="30000">
                      <a:schemeClr val="tx1"/>
                    </a:gs>
                  </a:gsLst>
                  <a:lin ang="5400000" scaled="0"/>
                </a:gradFill>
                <a:latin typeface="+mj-lt"/>
              </a:rPr>
              <a:t>pruebas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emuladores</a:t>
            </a:r>
            <a:r>
              <a:rPr lang="en-AU" sz="3137" dirty="0">
                <a:gradFill>
                  <a:gsLst>
                    <a:gs pos="2917">
                      <a:schemeClr val="tx1"/>
                    </a:gs>
                    <a:gs pos="30000">
                      <a:schemeClr val="tx1"/>
                    </a:gs>
                  </a:gsLst>
                  <a:lin ang="5400000" scaled="0"/>
                </a:gradFill>
                <a:latin typeface="+mj-lt"/>
              </a:rPr>
              <a:t> o </a:t>
            </a:r>
            <a:r>
              <a:rPr lang="en-AU" sz="3137" dirty="0" err="1">
                <a:gradFill>
                  <a:gsLst>
                    <a:gs pos="2917">
                      <a:schemeClr val="tx1"/>
                    </a:gs>
                    <a:gs pos="30000">
                      <a:schemeClr val="tx1"/>
                    </a:gs>
                  </a:gsLst>
                  <a:lin ang="5400000" scaled="0"/>
                </a:gradFill>
                <a:latin typeface="+mj-lt"/>
              </a:rPr>
              <a:t>dispositivos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físicos</a:t>
            </a:r>
            <a:endParaRPr lang="en-AU" sz="3137" dirty="0">
              <a:gradFill>
                <a:gsLst>
                  <a:gs pos="2917">
                    <a:schemeClr val="tx1"/>
                  </a:gs>
                  <a:gs pos="30000">
                    <a:schemeClr val="tx1"/>
                  </a:gs>
                </a:gsLst>
                <a:lin ang="5400000" scaled="0"/>
              </a:gradFill>
              <a:latin typeface="+mj-lt"/>
            </a:endParaRP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dirty="0" err="1">
                <a:gradFill>
                  <a:gsLst>
                    <a:gs pos="2917">
                      <a:schemeClr val="tx1"/>
                    </a:gs>
                    <a:gs pos="30000">
                      <a:schemeClr val="tx1"/>
                    </a:gs>
                  </a:gsLst>
                  <a:lin ang="5400000" scaled="0"/>
                </a:gradFill>
                <a:latin typeface="+mj-lt"/>
              </a:rPr>
              <a:t>Estructurados</a:t>
            </a:r>
            <a:r>
              <a:rPr lang="en-AU" sz="3137" dirty="0">
                <a:gradFill>
                  <a:gsLst>
                    <a:gs pos="2917">
                      <a:schemeClr val="tx1"/>
                    </a:gs>
                    <a:gs pos="30000">
                      <a:schemeClr val="tx1"/>
                    </a:gs>
                  </a:gsLst>
                  <a:lin ang="5400000" scaled="0"/>
                </a:gradFill>
                <a:latin typeface="+mj-lt"/>
              </a:rPr>
              <a:t> y </a:t>
            </a:r>
            <a:r>
              <a:rPr lang="en-AU" sz="3137" dirty="0" err="1">
                <a:gradFill>
                  <a:gsLst>
                    <a:gs pos="2917">
                      <a:schemeClr val="tx1"/>
                    </a:gs>
                    <a:gs pos="30000">
                      <a:schemeClr val="tx1"/>
                    </a:gs>
                  </a:gsLst>
                  <a:lin ang="5400000" scaled="0"/>
                </a:gradFill>
                <a:latin typeface="+mj-lt"/>
              </a:rPr>
              <a:t>organizados</a:t>
            </a:r>
            <a:r>
              <a:rPr lang="en-AU" sz="3137" dirty="0">
                <a:gradFill>
                  <a:gsLst>
                    <a:gs pos="2917">
                      <a:schemeClr val="tx1"/>
                    </a:gs>
                    <a:gs pos="30000">
                      <a:schemeClr val="tx1"/>
                    </a:gs>
                  </a:gsLst>
                  <a:lin ang="5400000" scaled="0"/>
                </a:gradFill>
                <a:latin typeface="+mj-lt"/>
              </a:rPr>
              <a:t> de </a:t>
            </a:r>
            <a:r>
              <a:rPr lang="en-AU" sz="3137" dirty="0" err="1">
                <a:gradFill>
                  <a:gsLst>
                    <a:gs pos="2917">
                      <a:schemeClr val="tx1"/>
                    </a:gs>
                    <a:gs pos="30000">
                      <a:schemeClr val="tx1"/>
                    </a:gs>
                  </a:gsLst>
                  <a:lin ang="5400000" scaled="0"/>
                </a:gradFill>
                <a:latin typeface="+mj-lt"/>
              </a:rPr>
              <a:t>igual</a:t>
            </a:r>
            <a:r>
              <a:rPr lang="en-AU" sz="3137" dirty="0">
                <a:gradFill>
                  <a:gsLst>
                    <a:gs pos="2917">
                      <a:schemeClr val="tx1"/>
                    </a:gs>
                    <a:gs pos="30000">
                      <a:schemeClr val="tx1"/>
                    </a:gs>
                  </a:gsLst>
                  <a:lin ang="5400000" scaled="0"/>
                </a:gradFill>
                <a:latin typeface="+mj-lt"/>
              </a:rPr>
              <a:t> forma a un test </a:t>
            </a:r>
            <a:r>
              <a:rPr lang="en-AU" sz="3137" dirty="0" err="1">
                <a:gradFill>
                  <a:gsLst>
                    <a:gs pos="2917">
                      <a:schemeClr val="tx1"/>
                    </a:gs>
                    <a:gs pos="30000">
                      <a:schemeClr val="tx1"/>
                    </a:gs>
                  </a:gsLst>
                  <a:lin ang="5400000" scaled="0"/>
                </a:gradFill>
                <a:latin typeface="+mj-lt"/>
              </a:rPr>
              <a:t>unitario</a:t>
            </a:r>
            <a:endParaRPr lang="en-AU" sz="3137"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05294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accent2"/>
                </a:solidFill>
              </a:rPr>
              <a:t>Ejemplo</a:t>
            </a:r>
          </a:p>
        </p:txBody>
      </p:sp>
      <p:sp>
        <p:nvSpPr>
          <p:cNvPr id="4" name="Text Placeholder 2"/>
          <p:cNvSpPr>
            <a:spLocks noGrp="1"/>
          </p:cNvSpPr>
          <p:nvPr>
            <p:ph type="body" sz="quarter" idx="10"/>
          </p:nvPr>
        </p:nvSpPr>
        <p:spPr>
          <a:xfrm>
            <a:off x="269239" y="1189495"/>
            <a:ext cx="11653523" cy="5250038"/>
          </a:xfrm>
        </p:spPr>
        <p:txBody>
          <a:bodyPr/>
          <a:lstStyle/>
          <a:p>
            <a:pPr marL="0" indent="0">
              <a:buNone/>
            </a:pPr>
            <a:r>
              <a:rPr lang="en-AU" sz="1372" dirty="0"/>
              <a:t>[Test]</a:t>
            </a:r>
          </a:p>
          <a:p>
            <a:pPr marL="0" indent="0">
              <a:buNone/>
            </a:pPr>
            <a:r>
              <a:rPr lang="en-AU" sz="1372" dirty="0"/>
              <a:t>public void </a:t>
            </a:r>
            <a:r>
              <a:rPr lang="en-AU" sz="1372" dirty="0" err="1"/>
              <a:t>PerformTest</a:t>
            </a:r>
            <a:r>
              <a:rPr lang="en-AU" sz="1372" dirty="0"/>
              <a:t>()</a:t>
            </a:r>
          </a:p>
          <a:p>
            <a:pPr marL="0" indent="0">
              <a:buNone/>
            </a:pPr>
            <a:r>
              <a:rPr lang="en-AU" sz="1372" dirty="0"/>
              <a:t>{</a:t>
            </a:r>
          </a:p>
          <a:p>
            <a:pPr marL="0" indent="0">
              <a:buNone/>
            </a:pPr>
            <a:r>
              <a:rPr lang="en-AU" sz="1372" dirty="0"/>
              <a:t>    string </a:t>
            </a:r>
            <a:r>
              <a:rPr lang="en-AU" sz="1372" dirty="0" err="1"/>
              <a:t>firstName</a:t>
            </a:r>
            <a:r>
              <a:rPr lang="en-AU" sz="1372" dirty="0"/>
              <a:t> = “Javier";</a:t>
            </a:r>
          </a:p>
          <a:p>
            <a:pPr marL="0" indent="0">
              <a:buNone/>
            </a:pPr>
            <a:r>
              <a:rPr lang="en-AU" sz="1372" dirty="0"/>
              <a:t>    string </a:t>
            </a:r>
            <a:r>
              <a:rPr lang="en-AU" sz="1372" dirty="0" err="1"/>
              <a:t>lastName</a:t>
            </a:r>
            <a:r>
              <a:rPr lang="en-AU" sz="1372" dirty="0"/>
              <a:t> = “Suarez";</a:t>
            </a:r>
          </a:p>
          <a:p>
            <a:pPr marL="0" indent="0">
              <a:buNone/>
            </a:pPr>
            <a:endParaRPr lang="en-AU" sz="1372" dirty="0"/>
          </a:p>
          <a:p>
            <a:pPr marL="0" indent="0">
              <a:buNone/>
            </a:pPr>
            <a:r>
              <a:rPr lang="en-AU" sz="1372" dirty="0"/>
              <a:t>    </a:t>
            </a:r>
            <a:r>
              <a:rPr lang="en-AU" sz="1372" dirty="0" err="1"/>
              <a:t>app.WaitForElement</a:t>
            </a:r>
            <a:r>
              <a:rPr lang="en-AU" sz="1372" dirty="0"/>
              <a:t>(c =&gt; </a:t>
            </a:r>
            <a:r>
              <a:rPr lang="en-AU" sz="1372" dirty="0" err="1"/>
              <a:t>c.Marked</a:t>
            </a:r>
            <a:r>
              <a:rPr lang="en-AU" sz="1372" dirty="0"/>
              <a:t>("First name"));</a:t>
            </a:r>
          </a:p>
          <a:p>
            <a:pPr marL="0" indent="0">
              <a:buNone/>
            </a:pPr>
            <a:endParaRPr lang="en-AU" sz="1372" dirty="0"/>
          </a:p>
          <a:p>
            <a:pPr marL="0" indent="0">
              <a:buNone/>
            </a:pPr>
            <a:r>
              <a:rPr lang="en-AU" sz="1372" dirty="0"/>
              <a:t>    </a:t>
            </a:r>
            <a:r>
              <a:rPr lang="en-AU" sz="1372" dirty="0" err="1"/>
              <a:t>app.Tap</a:t>
            </a:r>
            <a:r>
              <a:rPr lang="en-AU" sz="1372" dirty="0"/>
              <a:t>(c =&gt; </a:t>
            </a:r>
            <a:r>
              <a:rPr lang="en-AU" sz="1372" dirty="0" err="1"/>
              <a:t>c.Marked</a:t>
            </a:r>
            <a:r>
              <a:rPr lang="en-AU" sz="1372" dirty="0"/>
              <a:t>("First name"));</a:t>
            </a:r>
          </a:p>
          <a:p>
            <a:pPr marL="0" indent="0">
              <a:buNone/>
            </a:pPr>
            <a:r>
              <a:rPr lang="en-AU" sz="1372" dirty="0"/>
              <a:t>    </a:t>
            </a:r>
            <a:r>
              <a:rPr lang="en-AU" sz="1372" dirty="0" err="1"/>
              <a:t>app.EnterText</a:t>
            </a:r>
            <a:r>
              <a:rPr lang="en-AU" sz="1372" dirty="0"/>
              <a:t>(</a:t>
            </a:r>
            <a:r>
              <a:rPr lang="en-AU" sz="1372" dirty="0" err="1"/>
              <a:t>firstName</a:t>
            </a:r>
            <a:r>
              <a:rPr lang="en-AU" sz="1372" dirty="0"/>
              <a:t>);</a:t>
            </a:r>
          </a:p>
          <a:p>
            <a:pPr marL="0" indent="0">
              <a:buNone/>
            </a:pPr>
            <a:endParaRPr lang="en-AU" sz="1372" dirty="0"/>
          </a:p>
          <a:p>
            <a:pPr marL="0" indent="0">
              <a:buNone/>
            </a:pPr>
            <a:r>
              <a:rPr lang="en-AU" sz="1372" dirty="0"/>
              <a:t>    </a:t>
            </a:r>
            <a:r>
              <a:rPr lang="en-AU" sz="1372" dirty="0" err="1"/>
              <a:t>app.Tap</a:t>
            </a:r>
            <a:r>
              <a:rPr lang="en-AU" sz="1372" dirty="0"/>
              <a:t>(c =&gt; </a:t>
            </a:r>
            <a:r>
              <a:rPr lang="en-AU" sz="1372" dirty="0" err="1"/>
              <a:t>c.Marked</a:t>
            </a:r>
            <a:r>
              <a:rPr lang="en-AU" sz="1372" dirty="0"/>
              <a:t>("Last name"));</a:t>
            </a:r>
          </a:p>
          <a:p>
            <a:pPr marL="0" indent="0">
              <a:buNone/>
            </a:pPr>
            <a:r>
              <a:rPr lang="en-AU" sz="1372" dirty="0"/>
              <a:t>    </a:t>
            </a:r>
            <a:r>
              <a:rPr lang="en-AU" sz="1372" dirty="0" err="1"/>
              <a:t>app.EnterText</a:t>
            </a:r>
            <a:r>
              <a:rPr lang="en-AU" sz="1372" dirty="0"/>
              <a:t>(</a:t>
            </a:r>
            <a:r>
              <a:rPr lang="en-AU" sz="1372" dirty="0" err="1"/>
              <a:t>lastName</a:t>
            </a:r>
            <a:r>
              <a:rPr lang="en-AU" sz="1372" dirty="0"/>
              <a:t>);</a:t>
            </a:r>
          </a:p>
          <a:p>
            <a:pPr marL="0" indent="0">
              <a:buNone/>
            </a:pPr>
            <a:endParaRPr lang="en-AU" sz="1372" dirty="0"/>
          </a:p>
          <a:p>
            <a:pPr marL="0" indent="0">
              <a:buNone/>
            </a:pPr>
            <a:r>
              <a:rPr lang="en-AU" sz="1372" dirty="0"/>
              <a:t>    </a:t>
            </a:r>
            <a:r>
              <a:rPr lang="en-AU" sz="1372" dirty="0" err="1"/>
              <a:t>var</a:t>
            </a:r>
            <a:r>
              <a:rPr lang="en-AU" sz="1372" dirty="0"/>
              <a:t> control = </a:t>
            </a:r>
            <a:r>
              <a:rPr lang="en-AU" sz="1372" dirty="0" err="1"/>
              <a:t>app.Query</a:t>
            </a:r>
            <a:r>
              <a:rPr lang="en-AU" sz="1372" dirty="0"/>
              <a:t>(c =&gt; </a:t>
            </a:r>
            <a:r>
              <a:rPr lang="en-AU" sz="1372" dirty="0" err="1"/>
              <a:t>c.Marked</a:t>
            </a:r>
            <a:r>
              <a:rPr lang="en-AU" sz="1372" dirty="0"/>
              <a:t>("Full name")).</a:t>
            </a:r>
            <a:r>
              <a:rPr lang="en-AU" sz="1372" dirty="0" err="1"/>
              <a:t>FirstOrDefault</a:t>
            </a:r>
            <a:r>
              <a:rPr lang="en-AU" sz="1372" dirty="0"/>
              <a:t>();</a:t>
            </a:r>
          </a:p>
          <a:p>
            <a:pPr marL="0" indent="0">
              <a:buNone/>
            </a:pPr>
            <a:r>
              <a:rPr lang="en-AU" sz="1372" dirty="0"/>
              <a:t>    </a:t>
            </a:r>
            <a:r>
              <a:rPr lang="en-AU" sz="1372" dirty="0" err="1"/>
              <a:t>Assert.IsNotNull</a:t>
            </a:r>
            <a:r>
              <a:rPr lang="en-AU" sz="1372" dirty="0"/>
              <a:t>(control);</a:t>
            </a:r>
          </a:p>
          <a:p>
            <a:pPr marL="0" indent="0">
              <a:buNone/>
            </a:pPr>
            <a:endParaRPr lang="en-AU" sz="1372" dirty="0"/>
          </a:p>
          <a:p>
            <a:pPr marL="0" indent="0">
              <a:buNone/>
            </a:pPr>
            <a:r>
              <a:rPr lang="en-AU" sz="1372" dirty="0"/>
              <a:t>    string </a:t>
            </a:r>
            <a:r>
              <a:rPr lang="en-AU" sz="1372" dirty="0" err="1"/>
              <a:t>expectedValue</a:t>
            </a:r>
            <a:r>
              <a:rPr lang="en-AU" sz="1372" dirty="0"/>
              <a:t> = </a:t>
            </a:r>
            <a:r>
              <a:rPr lang="en-AU" sz="1372" dirty="0" err="1"/>
              <a:t>string.Format</a:t>
            </a:r>
            <a:r>
              <a:rPr lang="en-AU" sz="1372" dirty="0"/>
              <a:t>("{0} {1}", </a:t>
            </a:r>
            <a:r>
              <a:rPr lang="en-AU" sz="1372" dirty="0" err="1"/>
              <a:t>firstName</a:t>
            </a:r>
            <a:r>
              <a:rPr lang="en-AU" sz="1372" dirty="0"/>
              <a:t>, </a:t>
            </a:r>
            <a:r>
              <a:rPr lang="en-AU" sz="1372" dirty="0" err="1"/>
              <a:t>lastName</a:t>
            </a:r>
            <a:r>
              <a:rPr lang="en-AU" sz="1372" dirty="0"/>
              <a:t>);</a:t>
            </a:r>
          </a:p>
          <a:p>
            <a:pPr marL="0" indent="0">
              <a:buNone/>
            </a:pPr>
            <a:r>
              <a:rPr lang="en-AU" sz="1372" dirty="0"/>
              <a:t>    string </a:t>
            </a:r>
            <a:r>
              <a:rPr lang="en-AU" sz="1372" dirty="0" err="1"/>
              <a:t>actualValue</a:t>
            </a:r>
            <a:r>
              <a:rPr lang="en-AU" sz="1372" dirty="0"/>
              <a:t> = </a:t>
            </a:r>
            <a:r>
              <a:rPr lang="en-AU" sz="1372" dirty="0" err="1"/>
              <a:t>control.Text</a:t>
            </a:r>
            <a:r>
              <a:rPr lang="en-AU" sz="1372" dirty="0"/>
              <a:t>;</a:t>
            </a:r>
          </a:p>
          <a:p>
            <a:pPr marL="0" indent="0">
              <a:buNone/>
            </a:pPr>
            <a:endParaRPr lang="en-AU" sz="1372" dirty="0"/>
          </a:p>
          <a:p>
            <a:pPr marL="0" indent="0">
              <a:buNone/>
            </a:pPr>
            <a:r>
              <a:rPr lang="en-AU" sz="1372" dirty="0"/>
              <a:t>    </a:t>
            </a:r>
            <a:r>
              <a:rPr lang="en-AU" sz="1372" dirty="0" err="1"/>
              <a:t>Assert.IsTrue</a:t>
            </a:r>
            <a:r>
              <a:rPr lang="en-AU" sz="1372" dirty="0"/>
              <a:t>(</a:t>
            </a:r>
            <a:r>
              <a:rPr lang="en-AU" sz="1372" dirty="0" err="1"/>
              <a:t>expectedValue</a:t>
            </a:r>
            <a:r>
              <a:rPr lang="en-AU" sz="1372" dirty="0"/>
              <a:t> == </a:t>
            </a:r>
            <a:r>
              <a:rPr lang="en-AU" sz="1372" dirty="0" err="1"/>
              <a:t>actualValue</a:t>
            </a:r>
            <a:r>
              <a:rPr lang="en-AU" sz="1372" dirty="0"/>
              <a:t>);</a:t>
            </a:r>
          </a:p>
          <a:p>
            <a:pPr marL="0" indent="0">
              <a:buNone/>
            </a:pPr>
            <a:r>
              <a:rPr lang="en-AU" sz="1372" dirty="0"/>
              <a:t>}</a:t>
            </a:r>
            <a:endParaRPr lang="en-US" sz="1372" dirty="0"/>
          </a:p>
        </p:txBody>
      </p:sp>
    </p:spTree>
    <p:extLst>
      <p:ext uri="{BB962C8B-B14F-4D97-AF65-F5344CB8AC3E}">
        <p14:creationId xmlns:p14="http://schemas.microsoft.com/office/powerpoint/2010/main" val="778438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Xamarin </a:t>
            </a:r>
            <a:r>
              <a:rPr lang="en-US" b="0" dirty="0" err="1"/>
              <a:t>UITests</a:t>
            </a:r>
            <a:endParaRPr lang="en-US" b="0" dirty="0"/>
          </a:p>
        </p:txBody>
      </p:sp>
    </p:spTree>
    <p:extLst>
      <p:ext uri="{BB962C8B-B14F-4D97-AF65-F5344CB8AC3E}">
        <p14:creationId xmlns:p14="http://schemas.microsoft.com/office/powerpoint/2010/main" val="24515598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Xamarin Test </a:t>
            </a:r>
            <a:r>
              <a:rPr lang="es-ES" dirty="0" err="1">
                <a:solidFill>
                  <a:schemeClr val="accent2"/>
                </a:solidFill>
              </a:rPr>
              <a:t>Recorder</a:t>
            </a:r>
            <a:endParaRPr lang="es-ES" dirty="0">
              <a:solidFill>
                <a:schemeClr val="accent2"/>
              </a:solidFill>
            </a:endParaRPr>
          </a:p>
        </p:txBody>
      </p:sp>
      <p:sp>
        <p:nvSpPr>
          <p:cNvPr id="3" name="TextBox 2"/>
          <p:cNvSpPr txBox="1"/>
          <p:nvPr/>
        </p:nvSpPr>
        <p:spPr>
          <a:xfrm>
            <a:off x="448213" y="1553168"/>
            <a:ext cx="9158785" cy="4067271"/>
          </a:xfrm>
          <a:prstGeom prst="rect">
            <a:avLst/>
          </a:prstGeom>
          <a:noFill/>
        </p:spPr>
        <p:txBody>
          <a:bodyPr wrap="square" lIns="179285" tIns="143428" rIns="179285" bIns="143428" rtlCol="0">
            <a:spAutoFit/>
          </a:bodyPr>
          <a:lstStyle/>
          <a:p>
            <a:pPr>
              <a:lnSpc>
                <a:spcPct val="90000"/>
              </a:lnSpc>
              <a:spcAft>
                <a:spcPts val="588"/>
              </a:spcAft>
            </a:pPr>
            <a:r>
              <a:rPr lang="en-AU" sz="3137" dirty="0" err="1">
                <a:gradFill>
                  <a:gsLst>
                    <a:gs pos="2917">
                      <a:schemeClr val="tx1"/>
                    </a:gs>
                    <a:gs pos="30000">
                      <a:schemeClr val="tx1"/>
                    </a:gs>
                  </a:gsLst>
                  <a:lin ang="5400000" scaled="0"/>
                </a:gradFill>
                <a:latin typeface="+mj-lt"/>
              </a:rPr>
              <a:t>Permite</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abrir</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una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aplicación</a:t>
            </a:r>
            <a:r>
              <a:rPr lang="en-AU" sz="3137" dirty="0">
                <a:gradFill>
                  <a:gsLst>
                    <a:gs pos="2917">
                      <a:schemeClr val="tx1"/>
                    </a:gs>
                    <a:gs pos="30000">
                      <a:schemeClr val="tx1"/>
                    </a:gs>
                  </a:gsLst>
                  <a:lin ang="5400000" scaled="0"/>
                </a:gradFill>
                <a:latin typeface="+mj-lt"/>
              </a:rPr>
              <a:t> y </a:t>
            </a:r>
            <a:r>
              <a:rPr lang="en-AU" sz="3137" dirty="0" err="1">
                <a:gradFill>
                  <a:gsLst>
                    <a:gs pos="2917">
                      <a:schemeClr val="tx1"/>
                    </a:gs>
                    <a:gs pos="30000">
                      <a:schemeClr val="tx1"/>
                    </a:gs>
                  </a:gsLst>
                  <a:lin ang="5400000" scaled="0"/>
                </a:gradFill>
                <a:latin typeface="+mj-lt"/>
              </a:rPr>
              <a:t>mediante</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interacciones</a:t>
            </a:r>
            <a:r>
              <a:rPr lang="en-AU" sz="3137" dirty="0">
                <a:gradFill>
                  <a:gsLst>
                    <a:gs pos="2917">
                      <a:schemeClr val="tx1"/>
                    </a:gs>
                    <a:gs pos="30000">
                      <a:schemeClr val="tx1"/>
                    </a:gs>
                  </a:gsLst>
                  <a:lin ang="5400000" scaled="0"/>
                </a:gradFill>
                <a:latin typeface="+mj-lt"/>
              </a:rPr>
              <a:t> con la </a:t>
            </a:r>
            <a:r>
              <a:rPr lang="en-AU" sz="3137" dirty="0" err="1">
                <a:gradFill>
                  <a:gsLst>
                    <a:gs pos="2917">
                      <a:schemeClr val="tx1"/>
                    </a:gs>
                    <a:gs pos="30000">
                      <a:schemeClr val="tx1"/>
                    </a:gs>
                  </a:gsLst>
                  <a:lin ang="5400000" scaled="0"/>
                </a:gradFill>
                <a:latin typeface="+mj-lt"/>
              </a:rPr>
              <a:t>misma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crear</a:t>
            </a:r>
            <a:r>
              <a:rPr lang="en-AU" sz="3137" dirty="0">
                <a:gradFill>
                  <a:gsLst>
                    <a:gs pos="2917">
                      <a:schemeClr val="tx1"/>
                    </a:gs>
                    <a:gs pos="30000">
                      <a:schemeClr val="tx1"/>
                    </a:gs>
                  </a:gsLst>
                  <a:lin ang="5400000" scaled="0"/>
                </a:gradFill>
                <a:latin typeface="+mj-lt"/>
              </a:rPr>
              <a:t> </a:t>
            </a:r>
            <a:r>
              <a:rPr lang="en-AU" sz="3137" b="1" dirty="0" err="1">
                <a:gradFill>
                  <a:gsLst>
                    <a:gs pos="2917">
                      <a:schemeClr val="tx1"/>
                    </a:gs>
                    <a:gs pos="30000">
                      <a:schemeClr val="tx1"/>
                    </a:gs>
                  </a:gsLst>
                  <a:lin ang="5400000" scaled="0"/>
                </a:gradFill>
                <a:latin typeface="+mj-lt"/>
              </a:rPr>
              <a:t>pruebas</a:t>
            </a:r>
            <a:r>
              <a:rPr lang="en-AU" sz="3137" dirty="0">
                <a:gradFill>
                  <a:gsLst>
                    <a:gs pos="2917">
                      <a:schemeClr val="tx1"/>
                    </a:gs>
                    <a:gs pos="30000">
                      <a:schemeClr val="tx1"/>
                    </a:gs>
                  </a:gsLst>
                  <a:lin ang="5400000" scaled="0"/>
                </a:gradFill>
                <a:latin typeface="+mj-lt"/>
              </a:rPr>
              <a:t> de </a:t>
            </a:r>
            <a:r>
              <a:rPr lang="en-AU" sz="3137" dirty="0" err="1">
                <a:gradFill>
                  <a:gsLst>
                    <a:gs pos="2917">
                      <a:schemeClr val="tx1"/>
                    </a:gs>
                    <a:gs pos="30000">
                      <a:schemeClr val="tx1"/>
                    </a:gs>
                  </a:gsLst>
                  <a:lin ang="5400000" scaled="0"/>
                </a:gradFill>
                <a:latin typeface="+mj-lt"/>
              </a:rPr>
              <a:t>interfaz</a:t>
            </a:r>
            <a:r>
              <a:rPr lang="en-AU" sz="3137" dirty="0">
                <a:gradFill>
                  <a:gsLst>
                    <a:gs pos="2917">
                      <a:schemeClr val="tx1"/>
                    </a:gs>
                    <a:gs pos="30000">
                      <a:schemeClr val="tx1"/>
                    </a:gs>
                  </a:gsLst>
                  <a:lin ang="5400000" scaled="0"/>
                </a:gradFill>
                <a:latin typeface="+mj-lt"/>
              </a:rPr>
              <a:t> de forma </a:t>
            </a:r>
            <a:r>
              <a:rPr lang="en-AU" sz="3137" b="1" dirty="0" err="1">
                <a:gradFill>
                  <a:gsLst>
                    <a:gs pos="2917">
                      <a:schemeClr val="tx1"/>
                    </a:gs>
                    <a:gs pos="30000">
                      <a:schemeClr val="tx1"/>
                    </a:gs>
                  </a:gsLst>
                  <a:lin ang="5400000" scaled="0"/>
                </a:gradFill>
                <a:latin typeface="+mj-lt"/>
              </a:rPr>
              <a:t>sencilla</a:t>
            </a:r>
            <a:r>
              <a:rPr lang="en-AU" sz="3137" dirty="0">
                <a:gradFill>
                  <a:gsLst>
                    <a:gs pos="2917">
                      <a:schemeClr val="tx1"/>
                    </a:gs>
                    <a:gs pos="30000">
                      <a:schemeClr val="tx1"/>
                    </a:gs>
                  </a:gsLst>
                  <a:lin ang="5400000" scaled="0"/>
                </a:gradFill>
                <a:latin typeface="+mj-lt"/>
              </a:rPr>
              <a:t>.</a:t>
            </a: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dirty="0" err="1">
                <a:gradFill>
                  <a:gsLst>
                    <a:gs pos="2917">
                      <a:schemeClr val="tx1"/>
                    </a:gs>
                    <a:gs pos="30000">
                      <a:schemeClr val="tx1"/>
                    </a:gs>
                  </a:gsLst>
                  <a:lin ang="5400000" scaled="0"/>
                </a:gradFill>
                <a:latin typeface="+mj-lt"/>
              </a:rPr>
              <a:t>Podemos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exportar</a:t>
            </a:r>
            <a:r>
              <a:rPr lang="en-AU" sz="3137" dirty="0">
                <a:gradFill>
                  <a:gsLst>
                    <a:gs pos="2917">
                      <a:schemeClr val="tx1"/>
                    </a:gs>
                    <a:gs pos="30000">
                      <a:schemeClr val="tx1"/>
                    </a:gs>
                  </a:gsLst>
                  <a:lin ang="5400000" scaled="0"/>
                </a:gradFill>
                <a:latin typeface="+mj-lt"/>
              </a:rPr>
              <a:t> la </a:t>
            </a:r>
            <a:r>
              <a:rPr lang="en-AU" sz="3137" dirty="0" err="1">
                <a:gradFill>
                  <a:gsLst>
                    <a:gs pos="2917">
                      <a:schemeClr val="tx1"/>
                    </a:gs>
                    <a:gs pos="30000">
                      <a:schemeClr val="tx1"/>
                    </a:gs>
                  </a:gsLst>
                  <a:lin ang="5400000" scaled="0"/>
                </a:gradFill>
                <a:latin typeface="+mj-lt"/>
              </a:rPr>
              <a:t>prueba</a:t>
            </a:r>
            <a:r>
              <a:rPr lang="en-AU" sz="3137" dirty="0">
                <a:gradFill>
                  <a:gsLst>
                    <a:gs pos="2917">
                      <a:schemeClr val="tx1"/>
                    </a:gs>
                    <a:gs pos="30000">
                      <a:schemeClr val="tx1"/>
                    </a:gs>
                  </a:gsLst>
                  <a:lin ang="5400000" scaled="0"/>
                </a:gradFill>
                <a:latin typeface="+mj-lt"/>
              </a:rPr>
              <a:t> e </a:t>
            </a:r>
            <a:r>
              <a:rPr lang="en-AU" sz="3137" dirty="0" err="1">
                <a:gradFill>
                  <a:gsLst>
                    <a:gs pos="2917">
                      <a:schemeClr val="tx1"/>
                    </a:gs>
                    <a:gs pos="30000">
                      <a:schemeClr val="tx1"/>
                    </a:gs>
                  </a:gsLst>
                  <a:lin ang="5400000" scaled="0"/>
                </a:gradFill>
                <a:latin typeface="+mj-lt"/>
              </a:rPr>
              <a:t>incluso</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lanzarla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directamente</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a:t>
            </a:r>
            <a:r>
              <a:rPr lang="en-AU" sz="3137" b="1" dirty="0">
                <a:gradFill>
                  <a:gsLst>
                    <a:gs pos="2917">
                      <a:schemeClr val="tx1"/>
                    </a:gs>
                    <a:gs pos="30000">
                      <a:schemeClr val="tx1"/>
                    </a:gs>
                  </a:gsLst>
                  <a:lin ang="5400000" scaled="0"/>
                </a:gradFill>
                <a:latin typeface="+mj-lt"/>
              </a:rPr>
              <a:t>Test Cloud</a:t>
            </a:r>
            <a:r>
              <a:rPr lang="en-AU" sz="3137" dirty="0">
                <a:gradFill>
                  <a:gsLst>
                    <a:gs pos="2917">
                      <a:schemeClr val="tx1"/>
                    </a:gs>
                    <a:gs pos="30000">
                      <a:schemeClr val="tx1"/>
                    </a:gs>
                  </a:gsLst>
                  <a:lin ang="5400000" scaled="0"/>
                </a:gradFill>
                <a:latin typeface="+mj-lt"/>
              </a:rPr>
              <a:t>.</a:t>
            </a: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dirty="0">
                <a:gradFill>
                  <a:gsLst>
                    <a:gs pos="2917">
                      <a:schemeClr val="tx1"/>
                    </a:gs>
                    <a:gs pos="30000">
                      <a:schemeClr val="tx1"/>
                    </a:gs>
                  </a:gsLst>
                  <a:lin ang="5400000" scaled="0"/>
                </a:gradFill>
                <a:latin typeface="+mj-lt"/>
              </a:rPr>
              <a:t>Preview, </a:t>
            </a:r>
            <a:r>
              <a:rPr lang="en-AU" sz="3137" dirty="0" err="1">
                <a:gradFill>
                  <a:gsLst>
                    <a:gs pos="2917">
                      <a:schemeClr val="tx1"/>
                    </a:gs>
                    <a:gs pos="30000">
                      <a:schemeClr val="tx1"/>
                    </a:gs>
                  </a:gsLst>
                  <a:lin ang="5400000" scaled="0"/>
                </a:gradFill>
                <a:latin typeface="+mj-lt"/>
              </a:rPr>
              <a:t>disponible</a:t>
            </a:r>
            <a:r>
              <a:rPr lang="en-AU" sz="3137" dirty="0">
                <a:gradFill>
                  <a:gsLst>
                    <a:gs pos="2917">
                      <a:schemeClr val="tx1"/>
                    </a:gs>
                    <a:gs pos="30000">
                      <a:schemeClr val="tx1"/>
                    </a:gs>
                  </a:gsLst>
                  <a:lin ang="5400000" scaled="0"/>
                </a:gradFill>
                <a:latin typeface="+mj-lt"/>
              </a:rPr>
              <a:t> para </a:t>
            </a:r>
            <a:r>
              <a:rPr lang="en-AU" sz="3137" b="1" dirty="0">
                <a:gradFill>
                  <a:gsLst>
                    <a:gs pos="2917">
                      <a:schemeClr val="tx1"/>
                    </a:gs>
                    <a:gs pos="30000">
                      <a:schemeClr val="tx1"/>
                    </a:gs>
                  </a:gsLst>
                  <a:lin ang="5400000" scaled="0"/>
                </a:gradFill>
                <a:latin typeface="+mj-lt"/>
              </a:rPr>
              <a:t>OSX</a:t>
            </a:r>
            <a:r>
              <a:rPr lang="en-AU" sz="3137" dirty="0">
                <a:gradFill>
                  <a:gsLst>
                    <a:gs pos="2917">
                      <a:schemeClr val="tx1"/>
                    </a:gs>
                    <a:gs pos="30000">
                      <a:schemeClr val="tx1"/>
                    </a:gs>
                  </a:gsLst>
                  <a:lin ang="5400000" scaled="0"/>
                </a:gradFill>
                <a:latin typeface="+mj-lt"/>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892" y="142110"/>
            <a:ext cx="2652128" cy="2652128"/>
          </a:xfrm>
          <a:prstGeom prst="rect">
            <a:avLst/>
          </a:prstGeom>
        </p:spPr>
      </p:pic>
    </p:spTree>
    <p:extLst>
      <p:ext uri="{BB962C8B-B14F-4D97-AF65-F5344CB8AC3E}">
        <p14:creationId xmlns:p14="http://schemas.microsoft.com/office/powerpoint/2010/main" val="3493934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a:solidFill>
                  <a:srgbClr val="00BCF2"/>
                </a:solidFill>
                <a:latin typeface="Segoe UI" charset="0"/>
                <a:ea typeface="Segoe UI" charset="0"/>
                <a:cs typeface="Segoe UI" charset="0"/>
              </a:rPr>
              <a:t>pruebas</a:t>
            </a:r>
            <a:r>
              <a:rPr lang="en-US" sz="3200" dirty="0">
                <a:solidFill>
                  <a:srgbClr val="00BCF2"/>
                </a:solidFill>
                <a:latin typeface="Segoe UI" charset="0"/>
                <a:ea typeface="Segoe UI" charset="0"/>
                <a:cs typeface="Segoe UI" charset="0"/>
              </a:rPr>
              <a:t> </a:t>
            </a:r>
            <a:r>
              <a:rPr lang="en-US" sz="3200" dirty="0" err="1">
                <a:solidFill>
                  <a:srgbClr val="00BCF2"/>
                </a:solidFill>
                <a:latin typeface="Segoe UI" charset="0"/>
                <a:ea typeface="Segoe UI" charset="0"/>
                <a:cs typeface="Segoe UI" charset="0"/>
              </a:rPr>
              <a:t>en</a:t>
            </a:r>
            <a:r>
              <a:rPr lang="en-US" sz="3200" dirty="0">
                <a:solidFill>
                  <a:srgbClr val="00BCF2"/>
                </a:solidFill>
                <a:latin typeface="Segoe UI" charset="0"/>
                <a:ea typeface="Segoe UI" charset="0"/>
                <a:cs typeface="Segoe UI" charset="0"/>
              </a:rPr>
              <a:t> </a:t>
            </a:r>
            <a:r>
              <a:rPr lang="en-US" sz="3200" dirty="0" err="1">
                <a:solidFill>
                  <a:srgbClr val="00BCF2"/>
                </a:solidFill>
                <a:latin typeface="Segoe UI" charset="0"/>
                <a:ea typeface="Segoe UI" charset="0"/>
                <a:cs typeface="Segoe UI" charset="0"/>
              </a:rPr>
              <a:t>cientos</a:t>
            </a:r>
            <a:r>
              <a:rPr lang="en-US" sz="3200" dirty="0">
                <a:solidFill>
                  <a:srgbClr val="00BCF2"/>
                </a:solidFill>
                <a:latin typeface="Segoe UI" charset="0"/>
                <a:ea typeface="Segoe UI" charset="0"/>
                <a:cs typeface="Segoe UI" charset="0"/>
              </a:rPr>
              <a:t> de </a:t>
            </a:r>
            <a:r>
              <a:rPr lang="en-US" sz="3200" dirty="0" err="1">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8670849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solidFill>
                  <a:schemeClr val="accent2"/>
                </a:solidFill>
              </a:rPr>
              <a:t>Xamarin Test Cloud</a:t>
            </a:r>
          </a:p>
        </p:txBody>
      </p:sp>
      <p:sp>
        <p:nvSpPr>
          <p:cNvPr id="5" name="TextBox 4"/>
          <p:cNvSpPr txBox="1"/>
          <p:nvPr/>
        </p:nvSpPr>
        <p:spPr>
          <a:xfrm>
            <a:off x="448212" y="1553168"/>
            <a:ext cx="11418022" cy="3632785"/>
          </a:xfrm>
          <a:prstGeom prst="rect">
            <a:avLst/>
          </a:prstGeom>
          <a:noFill/>
        </p:spPr>
        <p:txBody>
          <a:bodyPr wrap="square" lIns="179285" tIns="143428" rIns="179285" bIns="143428" rtlCol="0">
            <a:spAutoFit/>
          </a:bodyPr>
          <a:lstStyle/>
          <a:p>
            <a:pPr>
              <a:lnSpc>
                <a:spcPct val="90000"/>
              </a:lnSpc>
              <a:spcAft>
                <a:spcPts val="588"/>
              </a:spcAft>
            </a:pPr>
            <a:r>
              <a:rPr lang="en-AU" sz="3137" dirty="0" err="1">
                <a:gradFill>
                  <a:gsLst>
                    <a:gs pos="2917">
                      <a:schemeClr val="tx1"/>
                    </a:gs>
                    <a:gs pos="30000">
                      <a:schemeClr val="tx1"/>
                    </a:gs>
                  </a:gsLst>
                  <a:lin ang="5400000" scaled="0"/>
                </a:gradFill>
                <a:latin typeface="+mj-lt"/>
              </a:rPr>
              <a:t>Herramienta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disponible</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la </a:t>
            </a:r>
            <a:r>
              <a:rPr lang="en-AU" sz="3137" b="1" dirty="0" err="1">
                <a:gradFill>
                  <a:gsLst>
                    <a:gs pos="2917">
                      <a:schemeClr val="tx1"/>
                    </a:gs>
                    <a:gs pos="30000">
                      <a:schemeClr val="tx1"/>
                    </a:gs>
                  </a:gsLst>
                  <a:lin ang="5400000" scaled="0"/>
                </a:gradFill>
                <a:latin typeface="+mj-lt"/>
              </a:rPr>
              <a:t>nube</a:t>
            </a:r>
            <a:r>
              <a:rPr lang="en-AU" sz="3137" dirty="0">
                <a:gradFill>
                  <a:gsLst>
                    <a:gs pos="2917">
                      <a:schemeClr val="tx1"/>
                    </a:gs>
                    <a:gs pos="30000">
                      <a:schemeClr val="tx1"/>
                    </a:gs>
                  </a:gsLst>
                  <a:lin ang="5400000" scaled="0"/>
                </a:gradFill>
                <a:latin typeface="+mj-lt"/>
              </a:rPr>
              <a:t> que </a:t>
            </a:r>
            <a:r>
              <a:rPr lang="en-AU" sz="3137" dirty="0" err="1">
                <a:gradFill>
                  <a:gsLst>
                    <a:gs pos="2917">
                      <a:schemeClr val="tx1"/>
                    </a:gs>
                    <a:gs pos="30000">
                      <a:schemeClr val="tx1"/>
                    </a:gs>
                  </a:gsLst>
                  <a:lin ang="5400000" scaled="0"/>
                </a:gradFill>
                <a:latin typeface="+mj-lt"/>
              </a:rPr>
              <a:t>nos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ofrece</a:t>
            </a:r>
            <a:r>
              <a:rPr lang="en-AU" sz="3137" dirty="0">
                <a:gradFill>
                  <a:gsLst>
                    <a:gs pos="2917">
                      <a:schemeClr val="tx1"/>
                    </a:gs>
                    <a:gs pos="30000">
                      <a:schemeClr val="tx1"/>
                    </a:gs>
                  </a:gsLst>
                  <a:lin ang="5400000" scaled="0"/>
                </a:gradFill>
                <a:latin typeface="+mj-lt"/>
              </a:rPr>
              <a:t> </a:t>
            </a:r>
            <a:r>
              <a:rPr lang="en-AU" sz="3137" b="1" dirty="0" err="1">
                <a:gradFill>
                  <a:gsLst>
                    <a:gs pos="2917">
                      <a:schemeClr val="tx1"/>
                    </a:gs>
                    <a:gs pos="30000">
                      <a:schemeClr val="tx1"/>
                    </a:gs>
                  </a:gsLst>
                  <a:lin ang="5400000" scaled="0"/>
                </a:gradFill>
                <a:latin typeface="+mj-lt"/>
              </a:rPr>
              <a:t>más</a:t>
            </a:r>
            <a:r>
              <a:rPr lang="en-AU" sz="3137" b="1" dirty="0">
                <a:gradFill>
                  <a:gsLst>
                    <a:gs pos="2917">
                      <a:schemeClr val="tx1"/>
                    </a:gs>
                    <a:gs pos="30000">
                      <a:schemeClr val="tx1"/>
                    </a:gs>
                  </a:gsLst>
                  <a:lin ang="5400000" scaled="0"/>
                </a:gradFill>
                <a:latin typeface="+mj-lt"/>
              </a:rPr>
              <a:t> de 2000 </a:t>
            </a:r>
            <a:r>
              <a:rPr lang="en-AU" sz="3137" b="1" dirty="0" err="1">
                <a:gradFill>
                  <a:gsLst>
                    <a:gs pos="2917">
                      <a:schemeClr val="tx1"/>
                    </a:gs>
                    <a:gs pos="30000">
                      <a:schemeClr val="tx1"/>
                    </a:gs>
                  </a:gsLst>
                  <a:lin ang="5400000" scaled="0"/>
                </a:gradFill>
                <a:latin typeface="+mj-lt"/>
              </a:rPr>
              <a:t>dispositivos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móviles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disponibles</a:t>
            </a:r>
            <a:r>
              <a:rPr lang="en-AU" sz="3137" dirty="0">
                <a:gradFill>
                  <a:gsLst>
                    <a:gs pos="2917">
                      <a:schemeClr val="tx1"/>
                    </a:gs>
                    <a:gs pos="30000">
                      <a:schemeClr val="tx1"/>
                    </a:gs>
                  </a:gsLst>
                  <a:lin ang="5400000" scaled="0"/>
                </a:gradFill>
                <a:latin typeface="+mj-lt"/>
              </a:rPr>
              <a:t> para </a:t>
            </a:r>
            <a:r>
              <a:rPr lang="en-AU" sz="3137" dirty="0" err="1">
                <a:gradFill>
                  <a:gsLst>
                    <a:gs pos="2917">
                      <a:schemeClr val="tx1"/>
                    </a:gs>
                    <a:gs pos="30000">
                      <a:schemeClr val="tx1"/>
                    </a:gs>
                  </a:gsLst>
                  <a:lin ang="5400000" scaled="0"/>
                </a:gradFill>
                <a:latin typeface="+mj-lt"/>
              </a:rPr>
              <a:t>poder</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realizar</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pruebas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ellos</a:t>
            </a:r>
            <a:r>
              <a:rPr lang="en-AU" sz="3137" dirty="0">
                <a:gradFill>
                  <a:gsLst>
                    <a:gs pos="2917">
                      <a:schemeClr val="tx1"/>
                    </a:gs>
                    <a:gs pos="30000">
                      <a:schemeClr val="tx1"/>
                    </a:gs>
                  </a:gsLst>
                  <a:lin ang="5400000" scaled="0"/>
                </a:gradFill>
                <a:latin typeface="+mj-lt"/>
              </a:rPr>
              <a:t>, sin </a:t>
            </a:r>
            <a:r>
              <a:rPr lang="en-AU" sz="3137" dirty="0" err="1">
                <a:gradFill>
                  <a:gsLst>
                    <a:gs pos="2917">
                      <a:schemeClr val="tx1"/>
                    </a:gs>
                    <a:gs pos="30000">
                      <a:schemeClr val="tx1"/>
                    </a:gs>
                  </a:gsLst>
                  <a:lin ang="5400000" scaled="0"/>
                </a:gradFill>
                <a:latin typeface="+mj-lt"/>
              </a:rPr>
              <a:t>necesidad</a:t>
            </a:r>
            <a:r>
              <a:rPr lang="en-AU" sz="3137" dirty="0">
                <a:gradFill>
                  <a:gsLst>
                    <a:gs pos="2917">
                      <a:schemeClr val="tx1"/>
                    </a:gs>
                    <a:gs pos="30000">
                      <a:schemeClr val="tx1"/>
                    </a:gs>
                  </a:gsLst>
                  <a:lin ang="5400000" scaled="0"/>
                </a:gradFill>
                <a:latin typeface="+mj-lt"/>
              </a:rPr>
              <a:t> de </a:t>
            </a:r>
            <a:r>
              <a:rPr lang="en-AU" sz="3137" dirty="0" err="1">
                <a:gradFill>
                  <a:gsLst>
                    <a:gs pos="2917">
                      <a:schemeClr val="tx1"/>
                    </a:gs>
                    <a:gs pos="30000">
                      <a:schemeClr val="tx1"/>
                    </a:gs>
                  </a:gsLst>
                  <a:lin ang="5400000" scaled="0"/>
                </a:gradFill>
                <a:latin typeface="+mj-lt"/>
              </a:rPr>
              <a:t>realizar</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su</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compra</a:t>
            </a:r>
            <a:r>
              <a:rPr lang="en-AU" sz="3137" dirty="0">
                <a:gradFill>
                  <a:gsLst>
                    <a:gs pos="2917">
                      <a:schemeClr val="tx1"/>
                    </a:gs>
                    <a:gs pos="30000">
                      <a:schemeClr val="tx1"/>
                    </a:gs>
                  </a:gsLst>
                  <a:lin ang="5400000" scaled="0"/>
                </a:gradFill>
                <a:latin typeface="+mj-lt"/>
              </a:rPr>
              <a:t>. </a:t>
            </a: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b="1" dirty="0" err="1">
                <a:gradFill>
                  <a:gsLst>
                    <a:gs pos="2917">
                      <a:schemeClr val="tx1"/>
                    </a:gs>
                    <a:gs pos="30000">
                      <a:schemeClr val="tx1"/>
                    </a:gs>
                  </a:gsLst>
                  <a:lin ang="5400000" scaled="0"/>
                </a:gradFill>
                <a:latin typeface="+mj-lt"/>
              </a:rPr>
              <a:t>Pruebas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una</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enorme</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cantidad</a:t>
            </a:r>
            <a:r>
              <a:rPr lang="en-AU" sz="3137" dirty="0">
                <a:gradFill>
                  <a:gsLst>
                    <a:gs pos="2917">
                      <a:schemeClr val="tx1"/>
                    </a:gs>
                    <a:gs pos="30000">
                      <a:schemeClr val="tx1"/>
                    </a:gs>
                  </a:gsLst>
                  <a:lin ang="5400000" scaled="0"/>
                </a:gradFill>
                <a:latin typeface="+mj-lt"/>
              </a:rPr>
              <a:t> de </a:t>
            </a:r>
            <a:r>
              <a:rPr lang="en-AU" sz="3137" dirty="0" err="1">
                <a:gradFill>
                  <a:gsLst>
                    <a:gs pos="2917">
                      <a:schemeClr val="tx1"/>
                    </a:gs>
                    <a:gs pos="30000">
                      <a:schemeClr val="tx1"/>
                    </a:gs>
                  </a:gsLst>
                  <a:lin ang="5400000" scaled="0"/>
                </a:gradFill>
                <a:latin typeface="+mj-lt"/>
              </a:rPr>
              <a:t>dispositivos</a:t>
            </a:r>
            <a:r>
              <a:rPr lang="en-AU" sz="3137" dirty="0">
                <a:gradFill>
                  <a:gsLst>
                    <a:gs pos="2917">
                      <a:schemeClr val="tx1"/>
                    </a:gs>
                    <a:gs pos="30000">
                      <a:schemeClr val="tx1"/>
                    </a:gs>
                  </a:gsLst>
                  <a:lin ang="5400000" scaled="0"/>
                </a:gradFill>
                <a:latin typeface="+mj-lt"/>
              </a:rPr>
              <a:t>.</a:t>
            </a:r>
          </a:p>
          <a:p>
            <a:pPr>
              <a:lnSpc>
                <a:spcPct val="90000"/>
              </a:lnSpc>
              <a:spcAft>
                <a:spcPts val="588"/>
              </a:spcAft>
            </a:pPr>
            <a:endParaRPr lang="en-AU" sz="3137" dirty="0">
              <a:gradFill>
                <a:gsLst>
                  <a:gs pos="2917">
                    <a:schemeClr val="tx1"/>
                  </a:gs>
                  <a:gs pos="30000">
                    <a:schemeClr val="tx1"/>
                  </a:gs>
                </a:gsLst>
                <a:lin ang="5400000" scaled="0"/>
              </a:gradFill>
              <a:latin typeface="+mj-lt"/>
            </a:endParaRPr>
          </a:p>
          <a:p>
            <a:pPr>
              <a:lnSpc>
                <a:spcPct val="90000"/>
              </a:lnSpc>
              <a:spcAft>
                <a:spcPts val="588"/>
              </a:spcAft>
            </a:pPr>
            <a:r>
              <a:rPr lang="en-AU" sz="3137" b="1" dirty="0" err="1">
                <a:gradFill>
                  <a:gsLst>
                    <a:gs pos="2917">
                      <a:schemeClr val="tx1"/>
                    </a:gs>
                    <a:gs pos="30000">
                      <a:schemeClr val="tx1"/>
                    </a:gs>
                  </a:gsLst>
                  <a:lin ang="5400000" scaled="0"/>
                </a:gradFill>
                <a:latin typeface="+mj-lt"/>
              </a:rPr>
              <a:t>Informes</a:t>
            </a:r>
            <a:r>
              <a:rPr lang="en-AU" sz="3137" dirty="0">
                <a:gradFill>
                  <a:gsLst>
                    <a:gs pos="2917">
                      <a:schemeClr val="tx1"/>
                    </a:gs>
                    <a:gs pos="30000">
                      <a:schemeClr val="tx1"/>
                    </a:gs>
                  </a:gsLst>
                  <a:lin ang="5400000" scaled="0"/>
                </a:gradFill>
                <a:latin typeface="+mj-lt"/>
              </a:rPr>
              <a:t> con </a:t>
            </a:r>
            <a:r>
              <a:rPr lang="en-AU" sz="3137" dirty="0" err="1">
                <a:gradFill>
                  <a:gsLst>
                    <a:gs pos="2917">
                      <a:schemeClr val="tx1"/>
                    </a:gs>
                    <a:gs pos="30000">
                      <a:schemeClr val="tx1"/>
                    </a:gs>
                  </a:gsLst>
                  <a:lin ang="5400000" scaled="0"/>
                </a:gradFill>
                <a:latin typeface="+mj-lt"/>
              </a:rPr>
              <a:t>resultados</a:t>
            </a:r>
            <a:r>
              <a:rPr lang="en-AU" sz="3137" dirty="0">
                <a:gradFill>
                  <a:gsLst>
                    <a:gs pos="2917">
                      <a:schemeClr val="tx1"/>
                    </a:gs>
                    <a:gs pos="30000">
                      <a:schemeClr val="tx1"/>
                    </a:gs>
                  </a:gsLst>
                  <a:lin ang="5400000" scaled="0"/>
                </a:gradFill>
                <a:latin typeface="+mj-lt"/>
              </a:rPr>
              <a:t>. </a:t>
            </a:r>
            <a:r>
              <a:rPr lang="en-AU" sz="3137" dirty="0" err="1">
                <a:gradFill>
                  <a:gsLst>
                    <a:gs pos="2917">
                      <a:schemeClr val="tx1"/>
                    </a:gs>
                    <a:gs pos="30000">
                      <a:schemeClr val="tx1"/>
                    </a:gs>
                  </a:gsLst>
                  <a:lin ang="5400000" scaled="0"/>
                </a:gradFill>
                <a:latin typeface="+mj-lt"/>
              </a:rPr>
              <a:t>Posibilidad</a:t>
            </a:r>
            <a:r>
              <a:rPr lang="en-AU" sz="3137" dirty="0">
                <a:gradFill>
                  <a:gsLst>
                    <a:gs pos="2917">
                      <a:schemeClr val="tx1"/>
                    </a:gs>
                    <a:gs pos="30000">
                      <a:schemeClr val="tx1"/>
                    </a:gs>
                  </a:gsLst>
                  <a:lin ang="5400000" scaled="0"/>
                </a:gradFill>
                <a:latin typeface="+mj-lt"/>
              </a:rPr>
              <a:t> de </a:t>
            </a:r>
            <a:r>
              <a:rPr lang="en-AU" sz="3137" dirty="0" err="1">
                <a:gradFill>
                  <a:gsLst>
                    <a:gs pos="2917">
                      <a:schemeClr val="tx1"/>
                    </a:gs>
                    <a:gs pos="30000">
                      <a:schemeClr val="tx1"/>
                    </a:gs>
                  </a:gsLst>
                  <a:lin ang="5400000" scaled="0"/>
                </a:gradFill>
                <a:latin typeface="+mj-lt"/>
              </a:rPr>
              <a:t>compartir</a:t>
            </a:r>
            <a:r>
              <a:rPr lang="en-AU" sz="3137" dirty="0">
                <a:gradFill>
                  <a:gsLst>
                    <a:gs pos="2917">
                      <a:schemeClr val="tx1"/>
                    </a:gs>
                    <a:gs pos="30000">
                      <a:schemeClr val="tx1"/>
                    </a:gs>
                  </a:gsLst>
                  <a:lin ang="5400000" scaled="0"/>
                </a:gradFill>
                <a:latin typeface="+mj-lt"/>
              </a:rPr>
              <a:t> con </a:t>
            </a:r>
            <a:r>
              <a:rPr lang="en-AU" sz="3137" dirty="0" err="1">
                <a:gradFill>
                  <a:gsLst>
                    <a:gs pos="2917">
                      <a:schemeClr val="tx1"/>
                    </a:gs>
                    <a:gs pos="30000">
                      <a:schemeClr val="tx1"/>
                    </a:gs>
                  </a:gsLst>
                  <a:lin ang="5400000" scaled="0"/>
                </a:gradFill>
                <a:latin typeface="+mj-lt"/>
              </a:rPr>
              <a:t>clientes</a:t>
            </a:r>
            <a:r>
              <a:rPr lang="en-AU" sz="3137" dirty="0">
                <a:gradFill>
                  <a:gsLst>
                    <a:gs pos="2917">
                      <a:schemeClr val="tx1"/>
                    </a:gs>
                    <a:gs pos="30000">
                      <a:schemeClr val="tx1"/>
                    </a:gs>
                  </a:gsLst>
                  <a:lin ang="5400000" scaled="0"/>
                </a:gradFill>
                <a:latin typeface="+mj-lt"/>
              </a:rPr>
              <a:t>. </a:t>
            </a:r>
          </a:p>
        </p:txBody>
      </p:sp>
    </p:spTree>
    <p:extLst>
      <p:ext uri="{BB962C8B-B14F-4D97-AF65-F5344CB8AC3E}">
        <p14:creationId xmlns:p14="http://schemas.microsoft.com/office/powerpoint/2010/main" val="214781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20342" y="2150269"/>
            <a:ext cx="10751313" cy="1281559"/>
          </a:xfrm>
        </p:spPr>
        <p:txBody>
          <a:bodyPr/>
          <a:lstStyle/>
          <a:p>
            <a:r>
              <a:rPr lang="en-US" b="0" dirty="0"/>
              <a:t>Test Recorder &amp; Test Cloud</a:t>
            </a:r>
          </a:p>
        </p:txBody>
      </p:sp>
    </p:spTree>
    <p:extLst>
      <p:ext uri="{BB962C8B-B14F-4D97-AF65-F5344CB8AC3E}">
        <p14:creationId xmlns:p14="http://schemas.microsoft.com/office/powerpoint/2010/main" val="389621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00BCF2"/>
                </a:solidFill>
              </a:rPr>
              <a:t>Xamarin Insights – Real-time monitoring</a:t>
            </a: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0748824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9"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7569" y="2636912"/>
            <a:ext cx="3999463" cy="2664296"/>
          </a:xfrm>
          <a:prstGeom prst="rect">
            <a:avLst/>
          </a:prstGeom>
        </p:spPr>
      </p:pic>
      <p:sp>
        <p:nvSpPr>
          <p:cNvPr id="30" name="TextBox 26"/>
          <p:cNvSpPr txBox="1">
            <a:spLocks noChangeArrowheads="1"/>
          </p:cNvSpPr>
          <p:nvPr/>
        </p:nvSpPr>
        <p:spPr bwMode="auto">
          <a:xfrm>
            <a:off x="6624328" y="1918957"/>
            <a:ext cx="3996462" cy="3883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30000"/>
              </a:lnSpc>
              <a:buFont typeface="Arial" panose="020B0604020202020204" pitchFamily="34" charset="0"/>
              <a:buChar char="•"/>
            </a:pPr>
            <a:r>
              <a:rPr lang="en-US" dirty="0">
                <a:solidFill>
                  <a:srgbClr val="595959"/>
                </a:solidFill>
                <a:latin typeface="Segoe UI (Body)"/>
                <a:cs typeface="Helvetica Light"/>
              </a:rPr>
              <a:t>La UI </a:t>
            </a:r>
            <a:r>
              <a:rPr lang="en-US" dirty="0" err="1">
                <a:solidFill>
                  <a:srgbClr val="595959"/>
                </a:solidFill>
                <a:latin typeface="Segoe UI (Body)"/>
                <a:cs typeface="Helvetica Light"/>
              </a:rPr>
              <a:t>es</a:t>
            </a:r>
            <a:r>
              <a:rPr lang="en-US" dirty="0">
                <a:solidFill>
                  <a:srgbClr val="595959"/>
                </a:solidFill>
                <a:latin typeface="Segoe UI (Body)"/>
                <a:cs typeface="Helvetica Light"/>
              </a:rPr>
              <a:t> </a:t>
            </a:r>
            <a:r>
              <a:rPr lang="en-US" dirty="0" err="1">
                <a:solidFill>
                  <a:srgbClr val="595959"/>
                </a:solidFill>
                <a:latin typeface="Segoe UI (Body)"/>
                <a:cs typeface="Helvetica Light"/>
              </a:rPr>
              <a:t>espec</a:t>
            </a:r>
            <a:r>
              <a:rPr lang="es-ES" dirty="0">
                <a:solidFill>
                  <a:srgbClr val="595959"/>
                </a:solidFill>
                <a:latin typeface="Segoe UI (Body)"/>
                <a:cs typeface="Helvetica Light"/>
              </a:rPr>
              <a:t>í</a:t>
            </a:r>
            <a:r>
              <a:rPr lang="en-US" dirty="0" err="1">
                <a:solidFill>
                  <a:srgbClr val="595959"/>
                </a:solidFill>
                <a:latin typeface="Segoe UI (Body)"/>
                <a:cs typeface="Helvetica Light"/>
              </a:rPr>
              <a:t>fica</a:t>
            </a:r>
            <a:r>
              <a:rPr lang="en-US" dirty="0">
                <a:solidFill>
                  <a:srgbClr val="595959"/>
                </a:solidFill>
                <a:latin typeface="Segoe UI (Body)"/>
                <a:cs typeface="Helvetica Light"/>
              </a:rPr>
              <a:t> de </a:t>
            </a:r>
            <a:r>
              <a:rPr lang="en-US" dirty="0" err="1">
                <a:solidFill>
                  <a:srgbClr val="595959"/>
                </a:solidFill>
                <a:latin typeface="Segoe UI (Body)"/>
                <a:cs typeface="Helvetica Light"/>
              </a:rPr>
              <a:t>cada</a:t>
            </a:r>
            <a:r>
              <a:rPr lang="en-US" dirty="0">
                <a:solidFill>
                  <a:srgbClr val="595959"/>
                </a:solidFill>
                <a:latin typeface="Segoe UI (Body)"/>
                <a:cs typeface="Helvetica Light"/>
              </a:rPr>
              <a:t> </a:t>
            </a:r>
            <a:r>
              <a:rPr lang="en-US" dirty="0" err="1">
                <a:solidFill>
                  <a:srgbClr val="595959"/>
                </a:solidFill>
                <a:latin typeface="Segoe UI (Body)"/>
                <a:cs typeface="Helvetica Light"/>
              </a:rPr>
              <a:t>plataforma</a:t>
            </a:r>
            <a:r>
              <a:rPr lang="en-US" dirty="0">
                <a:solidFill>
                  <a:srgbClr val="595959"/>
                </a:solidFill>
                <a:latin typeface="Segoe UI (Body)"/>
                <a:cs typeface="Helvetica Light"/>
              </a:rPr>
              <a:t>.</a:t>
            </a:r>
          </a:p>
          <a:p>
            <a:pPr marL="285750" indent="-285750" eaLnBrk="1" hangingPunct="1">
              <a:lnSpc>
                <a:spcPct val="130000"/>
              </a:lnSpc>
              <a:buFont typeface="Arial" panose="020B0604020202020204" pitchFamily="34" charset="0"/>
              <a:buChar char="•"/>
            </a:pPr>
            <a:r>
              <a:rPr lang="en-US" dirty="0">
                <a:solidFill>
                  <a:srgbClr val="595959"/>
                </a:solidFill>
                <a:latin typeface="Segoe UI (Body)"/>
                <a:cs typeface="Helvetica Light"/>
              </a:rPr>
              <a:t>La </a:t>
            </a:r>
            <a:r>
              <a:rPr lang="en-US" dirty="0" err="1">
                <a:solidFill>
                  <a:srgbClr val="595959"/>
                </a:solidFill>
                <a:latin typeface="Segoe UI (Body)"/>
                <a:cs typeface="Helvetica Light"/>
              </a:rPr>
              <a:t>lógica</a:t>
            </a:r>
            <a:r>
              <a:rPr lang="en-US" dirty="0">
                <a:solidFill>
                  <a:srgbClr val="595959"/>
                </a:solidFill>
                <a:latin typeface="Segoe UI (Body)"/>
                <a:cs typeface="Helvetica Light"/>
              </a:rPr>
              <a:t> de la </a:t>
            </a:r>
            <a:r>
              <a:rPr lang="en-US" dirty="0" err="1">
                <a:solidFill>
                  <a:srgbClr val="595959"/>
                </a:solidFill>
                <a:latin typeface="Segoe UI (Body)"/>
                <a:cs typeface="Helvetica Light"/>
              </a:rPr>
              <a:t>Aplicación</a:t>
            </a:r>
            <a:r>
              <a:rPr lang="en-US" dirty="0">
                <a:solidFill>
                  <a:srgbClr val="595959"/>
                </a:solidFill>
                <a:latin typeface="Segoe UI (Body)"/>
                <a:cs typeface="Helvetica Light"/>
              </a:rPr>
              <a:t> </a:t>
            </a:r>
            <a:r>
              <a:rPr lang="en-US" dirty="0" err="1">
                <a:solidFill>
                  <a:srgbClr val="595959"/>
                </a:solidFill>
                <a:latin typeface="Segoe UI (Body)"/>
                <a:cs typeface="Helvetica Light"/>
              </a:rPr>
              <a:t>es</a:t>
            </a:r>
            <a:r>
              <a:rPr lang="en-US" dirty="0">
                <a:solidFill>
                  <a:srgbClr val="595959"/>
                </a:solidFill>
                <a:latin typeface="Segoe UI (Body)"/>
                <a:cs typeface="Helvetica Light"/>
              </a:rPr>
              <a:t> </a:t>
            </a:r>
            <a:r>
              <a:rPr lang="en-US" dirty="0" err="1">
                <a:solidFill>
                  <a:srgbClr val="595959"/>
                </a:solidFill>
                <a:latin typeface="Segoe UI (Body)"/>
                <a:cs typeface="Helvetica Light"/>
              </a:rPr>
              <a:t>en</a:t>
            </a:r>
            <a:r>
              <a:rPr lang="en-US" dirty="0">
                <a:solidFill>
                  <a:srgbClr val="595959"/>
                </a:solidFill>
                <a:latin typeface="Segoe UI (Body)"/>
                <a:cs typeface="Helvetica Light"/>
              </a:rPr>
              <a:t> C# y </a:t>
            </a:r>
            <a:r>
              <a:rPr lang="en-US" dirty="0" err="1">
                <a:solidFill>
                  <a:srgbClr val="595959"/>
                </a:solidFill>
                <a:latin typeface="Segoe UI (Body)"/>
                <a:cs typeface="Helvetica Light"/>
              </a:rPr>
              <a:t>compartida</a:t>
            </a:r>
            <a:r>
              <a:rPr lang="en-US" dirty="0">
                <a:solidFill>
                  <a:srgbClr val="595959"/>
                </a:solidFill>
                <a:latin typeface="Segoe UI (Body)"/>
                <a:cs typeface="Helvetica Light"/>
              </a:rPr>
              <a:t> </a:t>
            </a:r>
            <a:r>
              <a:rPr lang="en-US" dirty="0" err="1">
                <a:solidFill>
                  <a:srgbClr val="595959"/>
                </a:solidFill>
                <a:latin typeface="Segoe UI (Body)"/>
                <a:cs typeface="Helvetica Light"/>
              </a:rPr>
              <a:t>mediante</a:t>
            </a:r>
            <a:r>
              <a:rPr lang="en-US" dirty="0">
                <a:solidFill>
                  <a:srgbClr val="595959"/>
                </a:solidFill>
                <a:latin typeface="Segoe UI (Body)"/>
                <a:cs typeface="Helvetica Light"/>
              </a:rPr>
              <a:t> el </a:t>
            </a:r>
            <a:r>
              <a:rPr lang="en-US" dirty="0" err="1">
                <a:solidFill>
                  <a:srgbClr val="595959"/>
                </a:solidFill>
                <a:latin typeface="Segoe UI (Body)"/>
                <a:cs typeface="Helvetica Light"/>
              </a:rPr>
              <a:t>uso</a:t>
            </a:r>
            <a:r>
              <a:rPr lang="en-US" dirty="0">
                <a:solidFill>
                  <a:srgbClr val="595959"/>
                </a:solidFill>
                <a:latin typeface="Segoe UI (Body)"/>
                <a:cs typeface="Helvetica Light"/>
              </a:rPr>
              <a:t> de PCLs o </a:t>
            </a:r>
            <a:r>
              <a:rPr lang="en-US" dirty="0" err="1">
                <a:solidFill>
                  <a:srgbClr val="595959"/>
                </a:solidFill>
                <a:latin typeface="Segoe UI (Body)"/>
                <a:cs typeface="Helvetica Light"/>
              </a:rPr>
              <a:t>proyectos</a:t>
            </a:r>
            <a:r>
              <a:rPr lang="en-US" dirty="0">
                <a:solidFill>
                  <a:srgbClr val="595959"/>
                </a:solidFill>
                <a:latin typeface="Segoe UI (Body)"/>
                <a:cs typeface="Helvetica Light"/>
              </a:rPr>
              <a:t> Shared.</a:t>
            </a:r>
          </a:p>
          <a:p>
            <a:pPr marL="285750" indent="-285750" eaLnBrk="1" hangingPunct="1">
              <a:lnSpc>
                <a:spcPct val="130000"/>
              </a:lnSpc>
              <a:buFont typeface="Arial" panose="020B0604020202020204" pitchFamily="34" charset="0"/>
              <a:buChar char="•"/>
            </a:pPr>
            <a:r>
              <a:rPr lang="en-US" dirty="0">
                <a:solidFill>
                  <a:srgbClr val="595959"/>
                </a:solidFill>
                <a:latin typeface="Segoe UI (Body)"/>
                <a:cs typeface="Helvetica Light"/>
              </a:rPr>
              <a:t>70% </a:t>
            </a:r>
            <a:r>
              <a:rPr lang="en-US" dirty="0" err="1">
                <a:solidFill>
                  <a:srgbClr val="595959"/>
                </a:solidFill>
                <a:latin typeface="Segoe UI (Body)"/>
                <a:cs typeface="Helvetica Light"/>
              </a:rPr>
              <a:t>aprox</a:t>
            </a:r>
            <a:r>
              <a:rPr lang="en-US" dirty="0">
                <a:solidFill>
                  <a:srgbClr val="595959"/>
                </a:solidFill>
                <a:latin typeface="Segoe UI (Body)"/>
                <a:cs typeface="Helvetica Light"/>
              </a:rPr>
              <a:t>. De </a:t>
            </a:r>
            <a:r>
              <a:rPr lang="en-US" dirty="0" err="1">
                <a:solidFill>
                  <a:srgbClr val="595959"/>
                </a:solidFill>
                <a:latin typeface="Segoe UI (Body)"/>
                <a:cs typeface="Helvetica Light"/>
              </a:rPr>
              <a:t>código</a:t>
            </a:r>
            <a:r>
              <a:rPr lang="en-US" dirty="0">
                <a:solidFill>
                  <a:srgbClr val="595959"/>
                </a:solidFill>
                <a:latin typeface="Segoe UI (Body)"/>
                <a:cs typeface="Helvetica Light"/>
              </a:rPr>
              <a:t> </a:t>
            </a:r>
            <a:r>
              <a:rPr lang="en-US" dirty="0" err="1">
                <a:solidFill>
                  <a:srgbClr val="595959"/>
                </a:solidFill>
                <a:latin typeface="Segoe UI (Body)"/>
                <a:cs typeface="Helvetica Light"/>
              </a:rPr>
              <a:t>compartido</a:t>
            </a:r>
            <a:r>
              <a:rPr lang="en-US" dirty="0">
                <a:solidFill>
                  <a:srgbClr val="595959"/>
                </a:solidFill>
                <a:latin typeface="Segoe UI (Body)"/>
                <a:cs typeface="Helvetica Light"/>
              </a:rPr>
              <a:t>.</a:t>
            </a:r>
          </a:p>
        </p:txBody>
      </p:sp>
      <p:sp>
        <p:nvSpPr>
          <p:cNvPr id="31" name="TextBox 31"/>
          <p:cNvSpPr txBox="1">
            <a:spLocks noChangeArrowheads="1"/>
          </p:cNvSpPr>
          <p:nvPr/>
        </p:nvSpPr>
        <p:spPr bwMode="auto">
          <a:xfrm>
            <a:off x="2207569" y="2074775"/>
            <a:ext cx="3996462" cy="412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El </a:t>
            </a:r>
            <a:r>
              <a:rPr lang="en-US" sz="1600" dirty="0" err="1">
                <a:solidFill>
                  <a:srgbClr val="595959"/>
                </a:solidFill>
                <a:latin typeface="Helvetica Light"/>
                <a:cs typeface="Helvetica Light"/>
              </a:rPr>
              <a:t>enfoque</a:t>
            </a:r>
            <a:r>
              <a:rPr lang="en-US" sz="1600" dirty="0">
                <a:solidFill>
                  <a:srgbClr val="595959"/>
                </a:solidFill>
                <a:latin typeface="Helvetica Light"/>
                <a:cs typeface="Helvetica Light"/>
              </a:rPr>
              <a:t> </a:t>
            </a:r>
            <a:r>
              <a:rPr lang="en-US" sz="1600" dirty="0" err="1">
                <a:solidFill>
                  <a:srgbClr val="595959"/>
                </a:solidFill>
                <a:latin typeface="Helvetica Light"/>
                <a:cs typeface="Helvetica Light"/>
              </a:rPr>
              <a:t>tradicional</a:t>
            </a:r>
            <a:r>
              <a:rPr lang="en-US" sz="1600" dirty="0">
                <a:solidFill>
                  <a:srgbClr val="595959"/>
                </a:solidFill>
                <a:latin typeface="Helvetica Light"/>
                <a:cs typeface="Helvetica Light"/>
              </a:rPr>
              <a:t> de </a:t>
            </a:r>
            <a:r>
              <a:rPr lang="en-US" sz="1600" dirty="0" err="1">
                <a:solidFill>
                  <a:srgbClr val="595959"/>
                </a:solidFill>
                <a:latin typeface="Helvetica Light"/>
                <a:cs typeface="Helvetica Light"/>
              </a:rPr>
              <a:t>Xamarin</a:t>
            </a:r>
            <a:endParaRPr lang="en-US" sz="1600" dirty="0">
              <a:solidFill>
                <a:srgbClr val="595959"/>
              </a:solidFill>
              <a:latin typeface="Helvetica Light"/>
              <a:cs typeface="Helvetica Light"/>
            </a:endParaRPr>
          </a:p>
        </p:txBody>
      </p:sp>
      <p:sp>
        <p:nvSpPr>
          <p:cNvPr id="8" name="Title 1"/>
          <p:cNvSpPr txBox="1">
            <a:spLocks/>
          </p:cNvSpPr>
          <p:nvPr/>
        </p:nvSpPr>
        <p:spPr>
          <a:xfrm>
            <a:off x="268080" y="289957"/>
            <a:ext cx="11655840"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a:solidFill>
                  <a:srgbClr val="00BCF2"/>
                </a:solidFill>
              </a:rPr>
              <a:t>En enfoque con Xamarin </a:t>
            </a:r>
            <a:r>
              <a:rPr lang="es-ES" dirty="0" err="1">
                <a:solidFill>
                  <a:srgbClr val="00BCF2"/>
                </a:solidFill>
              </a:rPr>
              <a:t>Classic</a:t>
            </a:r>
            <a:endParaRPr lang="es-ES" dirty="0">
              <a:solidFill>
                <a:srgbClr val="00BCF2"/>
              </a:solidFill>
            </a:endParaRPr>
          </a:p>
        </p:txBody>
      </p:sp>
    </p:spTree>
    <p:extLst>
      <p:ext uri="{BB962C8B-B14F-4D97-AF65-F5344CB8AC3E}">
        <p14:creationId xmlns:p14="http://schemas.microsoft.com/office/powerpoint/2010/main" val="319809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a:solidFill>
                  <a:schemeClr val="bg1">
                    <a:lumMod val="50000"/>
                  </a:schemeClr>
                </a:solidFill>
                <a:cs typeface="Helvetica" panose="020B0604020202020204" pitchFamily="34" charset="0"/>
              </a:rPr>
              <a:t>Reporta</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automáticamente</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cualquier</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excepción</a:t>
            </a:r>
            <a:r>
              <a:rPr lang="en-US" sz="2400" dirty="0">
                <a:solidFill>
                  <a:schemeClr val="bg1">
                    <a:lumMod val="50000"/>
                  </a:schemeClr>
                </a:solidFill>
                <a:cs typeface="Helvetica" panose="020B0604020202020204" pitchFamily="34" charset="0"/>
              </a:rPr>
              <a:t> no </a:t>
            </a:r>
            <a:r>
              <a:rPr lang="en-US" sz="2400" dirty="0" err="1">
                <a:solidFill>
                  <a:schemeClr val="bg1">
                    <a:lumMod val="50000"/>
                  </a:schemeClr>
                </a:solidFill>
                <a:cs typeface="Helvetica" panose="020B0604020202020204" pitchFamily="34" charset="0"/>
              </a:rPr>
              <a:t>manejada</a:t>
            </a:r>
            <a:r>
              <a:rPr lang="en-US" sz="2400" dirty="0">
                <a:solidFill>
                  <a:schemeClr val="bg1">
                    <a:lumMod val="50000"/>
                  </a:schemeClr>
                </a:solidFill>
                <a:cs typeface="Helvetica" panose="020B0604020202020204" pitchFamily="34" charset="0"/>
              </a:rPr>
              <a:t>.</a:t>
            </a:r>
          </a:p>
          <a:p>
            <a:pPr marL="0" indent="0">
              <a:lnSpc>
                <a:spcPct val="100000"/>
              </a:lnSpc>
              <a:buNone/>
            </a:pPr>
            <a:r>
              <a:rPr lang="en-US" sz="2400" dirty="0" err="1">
                <a:solidFill>
                  <a:schemeClr val="bg1">
                    <a:lumMod val="50000"/>
                  </a:schemeClr>
                </a:solidFill>
                <a:cs typeface="Helvetica" panose="020B0604020202020204" pitchFamily="34" charset="0"/>
              </a:rPr>
              <a:t>Podemos</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reportar</a:t>
            </a:r>
            <a:r>
              <a:rPr lang="en-US" sz="2400" dirty="0">
                <a:solidFill>
                  <a:schemeClr val="bg1">
                    <a:lumMod val="50000"/>
                  </a:schemeClr>
                </a:solidFill>
                <a:cs typeface="Helvetica" panose="020B0604020202020204" pitchFamily="34" charset="0"/>
              </a:rPr>
              <a:t> con </a:t>
            </a:r>
            <a:r>
              <a:rPr lang="en-US" sz="2400" dirty="0" err="1">
                <a:solidFill>
                  <a:schemeClr val="bg1">
                    <a:lumMod val="50000"/>
                  </a:schemeClr>
                </a:solidFill>
                <a:cs typeface="Helvetica" panose="020B0604020202020204" pitchFamily="34" charset="0"/>
              </a:rPr>
              <a:t>detalles</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cualquier</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excepción</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propia</a:t>
            </a:r>
            <a:r>
              <a:rPr lang="en-US" sz="2400" dirty="0">
                <a:solidFill>
                  <a:schemeClr val="bg1">
                    <a:lumMod val="50000"/>
                  </a:schemeClr>
                </a:solidFill>
                <a:cs typeface="Helvetica" panose="020B0604020202020204" pitchFamily="34" charset="0"/>
              </a:rPr>
              <a:t>.</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25004605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CF2"/>
                </a:solidFill>
              </a:rPr>
              <a:t>Xamarin Insights</a:t>
            </a:r>
            <a:r>
              <a:rPr lang="en-US" dirty="0">
                <a:solidFill>
                  <a:srgbClr val="00BCF2"/>
                </a:solidFill>
              </a:rPr>
              <a:t> – </a:t>
            </a:r>
            <a:r>
              <a:rPr lang="en-US" dirty="0" err="1">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de </a:t>
            </a:r>
            <a:r>
              <a:rPr lang="en-US" sz="2400" dirty="0" err="1">
                <a:solidFill>
                  <a:schemeClr val="bg1">
                    <a:lumMod val="50000"/>
                  </a:schemeClr>
                </a:solidFill>
                <a:cs typeface="Helvetica" panose="020B0604020202020204" pitchFamily="34" charset="0"/>
              </a:rPr>
              <a:t>cualquier</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evento</a:t>
            </a:r>
            <a:r>
              <a:rPr lang="en-US" sz="2400" dirty="0">
                <a:solidFill>
                  <a:schemeClr val="bg1">
                    <a:lumMod val="50000"/>
                  </a:schemeClr>
                </a:solidFill>
                <a:cs typeface="Helvetica" panose="020B0604020202020204" pitchFamily="34" charset="0"/>
              </a:rPr>
              <a:t> que </a:t>
            </a:r>
            <a:r>
              <a:rPr lang="en-US" sz="2400" dirty="0" err="1">
                <a:solidFill>
                  <a:schemeClr val="bg1">
                    <a:lumMod val="50000"/>
                  </a:schemeClr>
                </a:solidFill>
                <a:cs typeface="Helvetica" panose="020B0604020202020204" pitchFamily="34" charset="0"/>
              </a:rPr>
              <a:t>sucede</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en</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nuestra</a:t>
            </a:r>
            <a:r>
              <a:rPr lang="en-US" sz="2400" dirty="0">
                <a:solidFill>
                  <a:schemeClr val="bg1">
                    <a:lumMod val="50000"/>
                  </a:schemeClr>
                </a:solidFill>
                <a:cs typeface="Helvetica" panose="020B0604020202020204" pitchFamily="34" charset="0"/>
              </a:rPr>
              <a:t> App.</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a:solidFill>
                  <a:schemeClr val="bg1">
                    <a:lumMod val="50000"/>
                  </a:schemeClr>
                </a:solidFill>
                <a:cs typeface="Helvetica" panose="020B0604020202020204" pitchFamily="34" charset="0"/>
              </a:rPr>
              <a:t>Tenemos</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información</a:t>
            </a:r>
            <a:r>
              <a:rPr lang="en-US" sz="2400" dirty="0">
                <a:solidFill>
                  <a:schemeClr val="bg1">
                    <a:lumMod val="50000"/>
                  </a:schemeClr>
                </a:solidFill>
                <a:cs typeface="Helvetica" panose="020B0604020202020204" pitchFamily="34" charset="0"/>
              </a:rPr>
              <a:t> de </a:t>
            </a:r>
            <a:r>
              <a:rPr lang="en-US" sz="2400" dirty="0" err="1">
                <a:solidFill>
                  <a:schemeClr val="bg1">
                    <a:lumMod val="50000"/>
                  </a:schemeClr>
                </a:solidFill>
                <a:cs typeface="Helvetica" panose="020B0604020202020204" pitchFamily="34" charset="0"/>
              </a:rPr>
              <a:t>cuanto</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tiempo</a:t>
            </a:r>
            <a:r>
              <a:rPr lang="en-US" sz="2400" dirty="0">
                <a:solidFill>
                  <a:schemeClr val="bg1">
                    <a:lumMod val="50000"/>
                  </a:schemeClr>
                </a:solidFill>
                <a:cs typeface="Helvetica" panose="020B0604020202020204" pitchFamily="34" charset="0"/>
              </a:rPr>
              <a:t> require </a:t>
            </a:r>
            <a:r>
              <a:rPr lang="en-US" sz="2400" dirty="0" err="1">
                <a:solidFill>
                  <a:schemeClr val="bg1">
                    <a:lumMod val="50000"/>
                  </a:schemeClr>
                </a:solidFill>
                <a:cs typeface="Helvetica" panose="020B0604020202020204" pitchFamily="34" charset="0"/>
              </a:rPr>
              <a:t>cada</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acción</a:t>
            </a:r>
            <a:r>
              <a:rPr lang="en-US" sz="2400" dirty="0">
                <a:solidFill>
                  <a:schemeClr val="bg1">
                    <a:lumMod val="50000"/>
                  </a:schemeClr>
                </a:solidFill>
                <a:cs typeface="Helvetica" panose="020B0604020202020204" pitchFamily="34" charset="0"/>
              </a:rPr>
              <a:t>.</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0777530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Resolver </a:t>
            </a:r>
            <a:r>
              <a:rPr lang="en-US" dirty="0" err="1">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a:solidFill>
                  <a:schemeClr val="bg1">
                    <a:lumMod val="50000"/>
                  </a:schemeClr>
                </a:solidFill>
                <a:cs typeface="Helvetica" panose="020B0604020202020204" pitchFamily="34" charset="0"/>
              </a:rPr>
              <a:t>Combinamos</a:t>
            </a:r>
            <a:r>
              <a:rPr lang="en-US" sz="2400" dirty="0">
                <a:solidFill>
                  <a:schemeClr val="bg1">
                    <a:lumMod val="50000"/>
                  </a:schemeClr>
                </a:solidFill>
                <a:cs typeface="Helvetica" panose="020B0604020202020204" pitchFamily="34" charset="0"/>
              </a:rPr>
              <a:t> tracking de </a:t>
            </a:r>
            <a:r>
              <a:rPr lang="en-US" sz="2400" dirty="0" err="1">
                <a:solidFill>
                  <a:schemeClr val="bg1">
                    <a:lumMod val="50000"/>
                  </a:schemeClr>
                </a:solidFill>
                <a:cs typeface="Helvetica" panose="020B0604020202020204" pitchFamily="34" charset="0"/>
              </a:rPr>
              <a:t>eventos</a:t>
            </a:r>
            <a:r>
              <a:rPr lang="en-US" sz="2400" dirty="0">
                <a:solidFill>
                  <a:schemeClr val="bg1">
                    <a:lumMod val="50000"/>
                  </a:schemeClr>
                </a:solidFill>
                <a:cs typeface="Helvetica" panose="020B0604020202020204" pitchFamily="34" charset="0"/>
              </a:rPr>
              <a:t> con </a:t>
            </a:r>
            <a:r>
              <a:rPr lang="en-US" sz="2400" dirty="0" err="1">
                <a:solidFill>
                  <a:schemeClr val="bg1">
                    <a:lumMod val="50000"/>
                  </a:schemeClr>
                </a:solidFill>
                <a:cs typeface="Helvetica" panose="020B0604020202020204" pitchFamily="34" charset="0"/>
              </a:rPr>
              <a:t>eventos</a:t>
            </a:r>
            <a:r>
              <a:rPr lang="en-US" sz="2400" dirty="0">
                <a:solidFill>
                  <a:schemeClr val="bg1">
                    <a:lumMod val="50000"/>
                  </a:schemeClr>
                </a:solidFill>
                <a:cs typeface="Helvetica" panose="020B0604020202020204" pitchFamily="34" charset="0"/>
              </a:rPr>
              <a:t> del </a:t>
            </a:r>
            <a:r>
              <a:rPr lang="en-US" sz="2400" dirty="0" err="1">
                <a:solidFill>
                  <a:schemeClr val="bg1">
                    <a:lumMod val="50000"/>
                  </a:schemeClr>
                </a:solidFill>
                <a:cs typeface="Helvetica" panose="020B0604020202020204" pitchFamily="34" charset="0"/>
              </a:rPr>
              <a:t>usuario</a:t>
            </a:r>
            <a:r>
              <a:rPr lang="en-US" sz="2400" dirty="0">
                <a:solidFill>
                  <a:schemeClr val="bg1">
                    <a:lumMod val="50000"/>
                  </a:schemeClr>
                </a:solidFill>
                <a:cs typeface="Helvetica" panose="020B0604020202020204" pitchFamily="34" charset="0"/>
              </a:rPr>
              <a:t> para resolver </a:t>
            </a:r>
            <a:r>
              <a:rPr lang="en-US" sz="2400" dirty="0" err="1">
                <a:solidFill>
                  <a:schemeClr val="bg1">
                    <a:lumMod val="50000"/>
                  </a:schemeClr>
                </a:solidFill>
                <a:cs typeface="Helvetica" panose="020B0604020202020204" pitchFamily="34" charset="0"/>
              </a:rPr>
              <a:t>problemas</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más</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rápidos</a:t>
            </a:r>
            <a:r>
              <a:rPr lang="en-US" sz="2400" dirty="0">
                <a:solidFill>
                  <a:schemeClr val="bg1">
                    <a:lumMod val="50000"/>
                  </a:schemeClr>
                </a:solidFill>
                <a:cs typeface="Helvetica" panose="020B0604020202020204" pitchFamily="34" charset="0"/>
              </a:rPr>
              <a:t>.</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0250479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solidFill>
                  <a:srgbClr val="06AED0"/>
                </a:solidFill>
                <a:latin typeface="Segoe UI" charset="0"/>
                <a:ea typeface="Segoe UI" charset="0"/>
                <a:cs typeface="Segoe UI" charset="0"/>
              </a:rPr>
              <a:t>Xamarin Insights</a:t>
            </a: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30780381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Xamarin Insights</a:t>
            </a:r>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a:solidFill>
                  <a:schemeClr val="bg2"/>
                </a:solidFill>
              </a:rPr>
              <a:t>3:50</a:t>
            </a:r>
          </a:p>
        </p:txBody>
      </p:sp>
    </p:spTree>
    <p:extLst>
      <p:ext uri="{BB962C8B-B14F-4D97-AF65-F5344CB8AC3E}">
        <p14:creationId xmlns:p14="http://schemas.microsoft.com/office/powerpoint/2010/main" val="30322419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a:solidFill>
                  <a:schemeClr val="bg1">
                    <a:lumMod val="50000"/>
                  </a:schemeClr>
                </a:solidFill>
                <a:latin typeface="+mj-lt"/>
                <a:cs typeface="Helvetica" panose="020B0604020202020204" pitchFamily="34" charset="0"/>
              </a:rPr>
              <a:t>Integración</a:t>
            </a:r>
            <a:r>
              <a:rPr lang="en-US" sz="2800" dirty="0">
                <a:solidFill>
                  <a:schemeClr val="bg1">
                    <a:lumMod val="50000"/>
                  </a:schemeClr>
                </a:solidFill>
                <a:latin typeface="+mj-lt"/>
                <a:cs typeface="Helvetica" panose="020B0604020202020204" pitchFamily="34" charset="0"/>
              </a:rPr>
              <a:t> </a:t>
            </a:r>
            <a:r>
              <a:rPr lang="en-US" sz="2800" dirty="0" err="1">
                <a:solidFill>
                  <a:schemeClr val="bg1">
                    <a:lumMod val="50000"/>
                  </a:schemeClr>
                </a:solidFill>
                <a:latin typeface="+mj-lt"/>
                <a:cs typeface="Helvetica" panose="020B0604020202020204" pitchFamily="34" charset="0"/>
              </a:rPr>
              <a:t>sencilla</a:t>
            </a:r>
            <a:r>
              <a:rPr lang="en-US" sz="2800" dirty="0">
                <a:solidFill>
                  <a:schemeClr val="bg1">
                    <a:lumMod val="50000"/>
                  </a:schemeClr>
                </a:solidFill>
                <a:latin typeface="+mj-lt"/>
                <a:cs typeface="Helvetica" panose="020B0604020202020204" pitchFamily="34" charset="0"/>
              </a:rPr>
              <a:t> con </a:t>
            </a:r>
            <a:r>
              <a:rPr lang="en-US" sz="2800" dirty="0" err="1">
                <a:solidFill>
                  <a:schemeClr val="bg1">
                    <a:lumMod val="50000"/>
                  </a:schemeClr>
                </a:solidFill>
                <a:latin typeface="+mj-lt"/>
                <a:cs typeface="Helvetica" panose="020B0604020202020204" pitchFamily="34" charset="0"/>
              </a:rPr>
              <a:t>los</a:t>
            </a:r>
            <a:r>
              <a:rPr lang="en-US" sz="2800" dirty="0">
                <a:solidFill>
                  <a:schemeClr val="bg1">
                    <a:lumMod val="50000"/>
                  </a:schemeClr>
                </a:solidFill>
                <a:latin typeface="+mj-lt"/>
                <a:cs typeface="Helvetica" panose="020B0604020202020204" pitchFamily="34" charset="0"/>
              </a:rPr>
              <a:t> </a:t>
            </a:r>
            <a:r>
              <a:rPr lang="en-US" sz="2800" dirty="0" err="1">
                <a:solidFill>
                  <a:schemeClr val="bg1">
                    <a:lumMod val="50000"/>
                  </a:schemeClr>
                </a:solidFill>
                <a:latin typeface="+mj-lt"/>
                <a:cs typeface="Helvetica" panose="020B0604020202020204" pitchFamily="34" charset="0"/>
              </a:rPr>
              <a:t>servicios</a:t>
            </a:r>
            <a:r>
              <a:rPr lang="en-US" sz="2800" dirty="0">
                <a:solidFill>
                  <a:schemeClr val="bg1">
                    <a:lumMod val="50000"/>
                  </a:schemeClr>
                </a:solidFill>
                <a:latin typeface="+mj-lt"/>
                <a:cs typeface="Helvetica" panose="020B0604020202020204" pitchFamily="34" charset="0"/>
              </a:rPr>
              <a:t> </a:t>
            </a:r>
            <a:r>
              <a:rPr lang="en-US" sz="2800" dirty="0" err="1">
                <a:solidFill>
                  <a:schemeClr val="bg1">
                    <a:lumMod val="50000"/>
                  </a:schemeClr>
                </a:solidFill>
                <a:latin typeface="+mj-lt"/>
                <a:cs typeface="Helvetica" panose="020B0604020202020204" pitchFamily="34" charset="0"/>
              </a:rPr>
              <a:t>más</a:t>
            </a:r>
            <a:r>
              <a:rPr lang="en-US" sz="2800" dirty="0">
                <a:solidFill>
                  <a:schemeClr val="bg1">
                    <a:lumMod val="50000"/>
                  </a:schemeClr>
                </a:solidFill>
                <a:latin typeface="+mj-lt"/>
                <a:cs typeface="Helvetica" panose="020B0604020202020204" pitchFamily="34" charset="0"/>
              </a:rPr>
              <a:t> </a:t>
            </a:r>
            <a:r>
              <a:rPr lang="en-US" sz="2800" dirty="0" err="1">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p>
        </p:txBody>
      </p:sp>
      <p:sp>
        <p:nvSpPr>
          <p:cNvPr id="2" name="Title 1"/>
          <p:cNvSpPr>
            <a:spLocks noGrp="1"/>
          </p:cNvSpPr>
          <p:nvPr>
            <p:ph type="title"/>
          </p:nvPr>
        </p:nvSpPr>
        <p:spPr/>
        <p:txBody>
          <a:bodyPr/>
          <a:lstStyle/>
          <a:p>
            <a:r>
              <a:rPr lang="en-US" dirty="0">
                <a:solidFill>
                  <a:srgbClr val="00BCF2"/>
                </a:solidFill>
              </a:rPr>
              <a:t>Xamarin Insights – </a:t>
            </a:r>
            <a:r>
              <a:rPr lang="en-US" dirty="0" err="1">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40392622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a:solidFill>
                  <a:srgbClr val="FFFFFF"/>
                </a:solidFill>
              </a:rPr>
              <a:t>Trial </a:t>
            </a:r>
            <a:r>
              <a:rPr lang="en-US" sz="2549" spc="0" dirty="0" err="1">
                <a:solidFill>
                  <a:srgbClr val="FFFFFF"/>
                </a:solidFill>
              </a:rPr>
              <a:t>gratuita</a:t>
            </a:r>
            <a:r>
              <a:rPr lang="en-US" sz="2549" spc="0" dirty="0">
                <a:solidFill>
                  <a:srgbClr val="FFFFFF"/>
                </a:solidFill>
              </a:rPr>
              <a:t> de 30 </a:t>
            </a:r>
            <a:r>
              <a:rPr lang="en-US" sz="2549" spc="0" dirty="0" err="1">
                <a:solidFill>
                  <a:srgbClr val="FFFFFF"/>
                </a:solidFill>
              </a:rPr>
              <a:t>días</a:t>
            </a:r>
            <a:r>
              <a:rPr lang="en-US" sz="2549" spc="0" dirty="0">
                <a:solidFill>
                  <a:srgbClr val="FFFFFF"/>
                </a:solidFill>
              </a:rPr>
              <a:t> - </a:t>
            </a:r>
            <a:r>
              <a:rPr sz="2549" spc="0" dirty="0">
                <a:solidFill>
                  <a:srgbClr val="FFFFFF"/>
                </a:solidFill>
              </a:rPr>
              <a:t>xamarin.com/university</a:t>
            </a:r>
          </a:p>
        </p:txBody>
      </p:sp>
      <p:grpSp>
        <p:nvGrpSpPr>
          <p:cNvPr id="3" name="Group 2"/>
          <p:cNvGrpSpPr/>
          <p:nvPr/>
        </p:nvGrpSpPr>
        <p:grpSpPr>
          <a:xfrm>
            <a:off x="1072286" y="3204893"/>
            <a:ext cx="10047428" cy="876907"/>
            <a:chOff x="846137" y="3881000"/>
            <a:chExt cx="10248900" cy="894491"/>
          </a:xfrm>
        </p:grpSpPr>
        <p:sp>
          <p:nvSpPr>
            <p:cNvPr id="10" name="TextBox 2"/>
            <p:cNvSpPr txBox="1">
              <a:spLocks noChangeArrowheads="1"/>
            </p:cNvSpPr>
            <p:nvPr/>
          </p:nvSpPr>
          <p:spPr bwMode="auto">
            <a:xfrm>
              <a:off x="846137" y="3881000"/>
              <a:ext cx="2826455" cy="894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err="1">
                  <a:solidFill>
                    <a:srgbClr val="FFFFFF"/>
                  </a:solidFill>
                  <a:latin typeface="Segoe UI"/>
                  <a:cs typeface="Helvetica"/>
                </a:rPr>
                <a:t>Formación</a:t>
              </a:r>
              <a:r>
                <a:rPr lang="en-US" sz="2549" dirty="0">
                  <a:solidFill>
                    <a:srgbClr val="FFFFFF"/>
                  </a:solidFill>
                  <a:latin typeface="Segoe UI"/>
                  <a:cs typeface="Helvetica"/>
                </a:rPr>
                <a:t> </a:t>
              </a:r>
              <a:r>
                <a:rPr lang="en-US" sz="2549" dirty="0" err="1">
                  <a:solidFill>
                    <a:srgbClr val="FFFFFF"/>
                  </a:solidFill>
                  <a:latin typeface="Segoe UI"/>
                  <a:cs typeface="Helvetica"/>
                </a:rPr>
                <a:t>en</a:t>
              </a:r>
              <a:r>
                <a:rPr lang="en-US" sz="2549" dirty="0">
                  <a:solidFill>
                    <a:srgbClr val="FFFFFF"/>
                  </a:solidFill>
                  <a:latin typeface="Segoe UI"/>
                  <a:cs typeface="Helvetica"/>
                </a:rPr>
                <a:t> </a:t>
              </a:r>
              <a:r>
                <a:rPr lang="en-US" sz="2549" dirty="0" err="1">
                  <a:solidFill>
                    <a:srgbClr val="FFFFFF"/>
                  </a:solidFill>
                  <a:latin typeface="Segoe UI"/>
                  <a:cs typeface="Helvetica"/>
                </a:rPr>
                <a:t>desarrollo</a:t>
              </a:r>
              <a:endParaRPr lang="en-US" sz="2549" dirty="0">
                <a:solidFill>
                  <a:srgbClr val="FFFFFF"/>
                </a:solidFill>
                <a:latin typeface="Segoe UI"/>
                <a:cs typeface="Helvetica"/>
              </a:endParaRPr>
            </a:p>
          </p:txBody>
        </p:sp>
        <p:sp>
          <p:nvSpPr>
            <p:cNvPr id="11" name="Rectangle 4"/>
            <p:cNvSpPr>
              <a:spLocks noChangeArrowheads="1"/>
            </p:cNvSpPr>
            <p:nvPr/>
          </p:nvSpPr>
          <p:spPr bwMode="auto">
            <a:xfrm>
              <a:off x="3932237" y="3881000"/>
              <a:ext cx="7162800" cy="894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err="1">
                  <a:solidFill>
                    <a:srgbClr val="FFFFFF"/>
                  </a:solidFill>
                  <a:latin typeface="Segoe UI Light"/>
                  <a:cs typeface="Helvetica Light"/>
                </a:rPr>
                <a:t>Sesiones</a:t>
              </a:r>
              <a:r>
                <a:rPr lang="en-US" sz="2549" dirty="0">
                  <a:solidFill>
                    <a:srgbClr val="FFFFFF"/>
                  </a:solidFill>
                  <a:latin typeface="Segoe UI Light"/>
                  <a:cs typeface="Helvetica Light"/>
                </a:rPr>
                <a:t> </a:t>
              </a:r>
              <a:r>
                <a:rPr lang="en-US" sz="2549" dirty="0" err="1">
                  <a:solidFill>
                    <a:srgbClr val="FFFFFF"/>
                  </a:solidFill>
                  <a:latin typeface="Segoe UI Light"/>
                  <a:cs typeface="Helvetica Light"/>
                </a:rPr>
                <a:t>en</a:t>
              </a:r>
              <a:r>
                <a:rPr lang="en-US" sz="2549" dirty="0">
                  <a:solidFill>
                    <a:srgbClr val="FFFFFF"/>
                  </a:solidFill>
                  <a:latin typeface="Segoe UI Light"/>
                  <a:cs typeface="Helvetica Light"/>
                </a:rPr>
                <a:t> </a:t>
              </a:r>
              <a:r>
                <a:rPr lang="en-US" sz="2549" dirty="0" err="1">
                  <a:solidFill>
                    <a:srgbClr val="FFFFFF"/>
                  </a:solidFill>
                  <a:latin typeface="Segoe UI Light"/>
                  <a:cs typeface="Helvetica Light"/>
                </a:rPr>
                <a:t>directo</a:t>
              </a:r>
              <a:r>
                <a:rPr lang="en-US" sz="2549" dirty="0">
                  <a:solidFill>
                    <a:srgbClr val="FFFFFF"/>
                  </a:solidFill>
                  <a:latin typeface="Segoe UI Light"/>
                  <a:cs typeface="Helvetica Light"/>
                </a:rPr>
                <a:t> con </a:t>
              </a:r>
              <a:r>
                <a:rPr lang="en-US" sz="2549" dirty="0" err="1">
                  <a:solidFill>
                    <a:srgbClr val="FFFFFF"/>
                  </a:solidFill>
                  <a:latin typeface="Segoe UI Light"/>
                  <a:cs typeface="Helvetica Light"/>
                </a:rPr>
                <a:t>profesores</a:t>
              </a:r>
              <a:r>
                <a:rPr lang="en-US" sz="2549" dirty="0">
                  <a:solidFill>
                    <a:srgbClr val="FFFFFF"/>
                  </a:solidFill>
                  <a:latin typeface="Segoe UI Light"/>
                  <a:cs typeface="Helvetica Light"/>
                </a:rPr>
                <a:t> y </a:t>
              </a:r>
              <a:r>
                <a:rPr lang="en-US" sz="2549" dirty="0" err="1">
                  <a:solidFill>
                    <a:srgbClr val="FFFFFF"/>
                  </a:solidFill>
                  <a:latin typeface="Segoe UI Light"/>
                  <a:cs typeface="Helvetica Light"/>
                </a:rPr>
                <a:t>expertos</a:t>
              </a:r>
              <a:r>
                <a:rPr lang="en-US" sz="2549" dirty="0">
                  <a:solidFill>
                    <a:srgbClr val="FFFFFF"/>
                  </a:solidFill>
                  <a:latin typeface="Segoe UI Light"/>
                  <a:cs typeface="Helvetica Light"/>
                </a:rPr>
                <a:t>, </a:t>
              </a:r>
              <a:r>
                <a:rPr lang="en-US" sz="2549" dirty="0" err="1">
                  <a:solidFill>
                    <a:srgbClr val="FFFFFF"/>
                  </a:solidFill>
                  <a:latin typeface="Segoe UI Light"/>
                  <a:cs typeface="Helvetica Light"/>
                </a:rPr>
                <a:t>en</a:t>
              </a:r>
              <a:r>
                <a:rPr lang="en-US" sz="2549" dirty="0">
                  <a:solidFill>
                    <a:srgbClr val="FFFFFF"/>
                  </a:solidFill>
                  <a:latin typeface="Segoe UI Light"/>
                  <a:cs typeface="Helvetica Light"/>
                </a:rPr>
                <a:t> </a:t>
              </a:r>
              <a:r>
                <a:rPr lang="en-US" sz="2549" dirty="0" err="1">
                  <a:solidFill>
                    <a:srgbClr val="FFFFFF"/>
                  </a:solidFill>
                  <a:latin typeface="Segoe UI Light"/>
                  <a:cs typeface="Helvetica Light"/>
                </a:rPr>
                <a:t>tu</a:t>
              </a:r>
              <a:r>
                <a:rPr lang="en-US" sz="2549" dirty="0">
                  <a:solidFill>
                    <a:srgbClr val="FFFFFF"/>
                  </a:solidFill>
                  <a:latin typeface="Segoe UI Light"/>
                  <a:cs typeface="Helvetica Light"/>
                </a:rPr>
                <a:t> zona, a </a:t>
              </a:r>
              <a:r>
                <a:rPr lang="en-US" sz="2549" dirty="0" err="1">
                  <a:solidFill>
                    <a:srgbClr val="FFFFFF"/>
                  </a:solidFill>
                  <a:latin typeface="Segoe UI Light"/>
                  <a:cs typeface="Helvetica Light"/>
                </a:rPr>
                <a:t>tu</a:t>
              </a:r>
              <a:r>
                <a:rPr lang="en-US" sz="2549" dirty="0">
                  <a:solidFill>
                    <a:srgbClr val="FFFFFF"/>
                  </a:solidFill>
                  <a:latin typeface="Segoe UI Light"/>
                  <a:cs typeface="Helvetica Light"/>
                </a:rPr>
                <a:t> </a:t>
              </a:r>
              <a:r>
                <a:rPr lang="en-US" sz="2549" dirty="0" err="1">
                  <a:solidFill>
                    <a:srgbClr val="FFFFFF"/>
                  </a:solidFill>
                  <a:latin typeface="Segoe UI Light"/>
                  <a:cs typeface="Helvetica Light"/>
                </a:rPr>
                <a:t>ritmo</a:t>
              </a:r>
              <a:r>
                <a:rPr lang="en-US" sz="2549" dirty="0">
                  <a:solidFill>
                    <a:srgbClr val="FFFFFF"/>
                  </a:solidFill>
                  <a:latin typeface="Segoe UI Light"/>
                  <a:cs typeface="Helvetica Light"/>
                </a:rPr>
                <a:t>.</a:t>
              </a:r>
            </a:p>
          </p:txBody>
        </p:sp>
      </p:grpSp>
    </p:spTree>
    <p:extLst>
      <p:ext uri="{BB962C8B-B14F-4D97-AF65-F5344CB8AC3E}">
        <p14:creationId xmlns:p14="http://schemas.microsoft.com/office/powerpoint/2010/main" val="10264131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00573"/>
            <a:ext cx="12234213" cy="8162515"/>
          </a:xfrm>
          <a:prstGeom prst="rect">
            <a:avLst/>
          </a:prstGeom>
        </p:spPr>
      </p:pic>
      <p:sp>
        <p:nvSpPr>
          <p:cNvPr id="6" name="Rectangle 5"/>
          <p:cNvSpPr/>
          <p:nvPr/>
        </p:nvSpPr>
        <p:spPr>
          <a:xfrm>
            <a:off x="-85858" y="6389214"/>
            <a:ext cx="12346545" cy="513863"/>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p:cNvSpPr txBox="1"/>
          <p:nvPr/>
        </p:nvSpPr>
        <p:spPr>
          <a:xfrm>
            <a:off x="4194629" y="6389215"/>
            <a:ext cx="3686628" cy="5061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400" i="1" dirty="0">
                <a:solidFill>
                  <a:schemeClr val="bg1"/>
                </a:solidFill>
                <a:latin typeface="Segoe UI" charset="0"/>
                <a:ea typeface="Segoe UI" charset="0"/>
                <a:cs typeface="Segoe UI" charset="0"/>
                <a:sym typeface="Segoe UI"/>
              </a:rPr>
              <a:t>Microsoft </a:t>
            </a:r>
            <a:r>
              <a:rPr lang="en-US" sz="2400" i="1" dirty="0" err="1">
                <a:solidFill>
                  <a:schemeClr val="bg1"/>
                </a:solidFill>
                <a:latin typeface="Segoe UI" charset="0"/>
                <a:ea typeface="Segoe UI" charset="0"/>
                <a:cs typeface="Segoe UI" charset="0"/>
                <a:sym typeface="Segoe UI"/>
              </a:rPr>
              <a:t>compra</a:t>
            </a:r>
            <a:r>
              <a:rPr lang="en-US" sz="2400" i="1" dirty="0">
                <a:solidFill>
                  <a:schemeClr val="bg1"/>
                </a:solidFill>
                <a:latin typeface="Segoe UI" charset="0"/>
                <a:ea typeface="Segoe UI" charset="0"/>
                <a:cs typeface="Segoe UI" charset="0"/>
                <a:sym typeface="Segoe UI"/>
              </a:rPr>
              <a:t> Xamarin</a:t>
            </a:r>
          </a:p>
        </p:txBody>
      </p:sp>
    </p:spTree>
    <p:extLst>
      <p:ext uri="{BB962C8B-B14F-4D97-AF65-F5344CB8AC3E}">
        <p14:creationId xmlns:p14="http://schemas.microsoft.com/office/powerpoint/2010/main" val="2094147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 &amp; R</a:t>
            </a:r>
          </a:p>
        </p:txBody>
      </p:sp>
    </p:spTree>
    <p:extLst>
      <p:ext uri="{BB962C8B-B14F-4D97-AF65-F5344CB8AC3E}">
        <p14:creationId xmlns:p14="http://schemas.microsoft.com/office/powerpoint/2010/main" val="32894666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 </a:t>
            </a:r>
            <a:r>
              <a:rPr lang="en-US" dirty="0" err="1">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05733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a:solidFill>
                  <a:srgbClr val="FFFFFF"/>
                </a:solidFill>
              </a:rPr>
              <a:t>Comienza</a:t>
            </a:r>
            <a:r>
              <a:rPr dirty="0">
                <a:solidFill>
                  <a:srgbClr val="FFFFFF"/>
                </a:solidFill>
              </a:rPr>
              <a:t> </a:t>
            </a:r>
            <a:r>
              <a:rPr dirty="0" err="1">
                <a:solidFill>
                  <a:srgbClr val="FFFFFF"/>
                </a:solidFill>
              </a:rPr>
              <a:t>en</a:t>
            </a:r>
            <a:endParaRPr dirty="0">
              <a:solidFill>
                <a:srgbClr val="FFFFFF"/>
              </a:solidFill>
            </a:endParaRPr>
          </a:p>
          <a:p>
            <a:r>
              <a:rPr dirty="0">
                <a:solidFill>
                  <a:srgbClr val="FFFFFF"/>
                </a:solidFill>
              </a:rPr>
              <a:t>xamarin.com</a:t>
            </a:r>
          </a:p>
        </p:txBody>
      </p:sp>
    </p:spTree>
    <p:extLst>
      <p:ext uri="{BB962C8B-B14F-4D97-AF65-F5344CB8AC3E}">
        <p14:creationId xmlns:p14="http://schemas.microsoft.com/office/powerpoint/2010/main" val="410228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uniqu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84033" y="2420889"/>
            <a:ext cx="4147275" cy="2762763"/>
          </a:xfrm>
          <a:prstGeom prst="rect">
            <a:avLst/>
          </a:prstGeom>
        </p:spPr>
      </p:pic>
      <p:sp>
        <p:nvSpPr>
          <p:cNvPr id="8" name="Rectangle 2"/>
          <p:cNvSpPr/>
          <p:nvPr/>
        </p:nvSpPr>
        <p:spPr>
          <a:xfrm>
            <a:off x="2279576" y="2050503"/>
            <a:ext cx="4104456" cy="4093428"/>
          </a:xfrm>
          <a:prstGeom prst="rect">
            <a:avLst/>
          </a:prstGeom>
        </p:spPr>
        <p:txBody>
          <a:bodyPr wrap="square">
            <a:spAutoFit/>
          </a:bodyPr>
          <a:lstStyle/>
          <a:p>
            <a:pPr marL="342900" indent="-342900">
              <a:buFont typeface="Arial" panose="020B0604020202020204" pitchFamily="34" charset="0"/>
              <a:buChar char="•"/>
            </a:pPr>
            <a:r>
              <a:rPr lang="en-US" sz="2000" dirty="0" err="1">
                <a:solidFill>
                  <a:srgbClr val="595959"/>
                </a:solidFill>
                <a:latin typeface="Segoe UI (Body)"/>
                <a:cs typeface="Helvetica Light"/>
              </a:rPr>
              <a:t>Permite</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crear</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facilmente</a:t>
            </a:r>
            <a:r>
              <a:rPr lang="en-US" sz="2000" dirty="0">
                <a:solidFill>
                  <a:srgbClr val="595959"/>
                </a:solidFill>
                <a:latin typeface="Segoe UI (Body)"/>
                <a:cs typeface="Helvetica Light"/>
              </a:rPr>
              <a:t> y con </a:t>
            </a:r>
            <a:r>
              <a:rPr lang="en-US" sz="2000" dirty="0" err="1">
                <a:solidFill>
                  <a:srgbClr val="595959"/>
                </a:solidFill>
                <a:latin typeface="Segoe UI (Body)"/>
                <a:cs typeface="Helvetica Light"/>
              </a:rPr>
              <a:t>rapidez</a:t>
            </a:r>
            <a:r>
              <a:rPr lang="en-US" sz="2000" dirty="0">
                <a:solidFill>
                  <a:srgbClr val="595959"/>
                </a:solidFill>
                <a:latin typeface="Segoe UI (Body)"/>
                <a:cs typeface="Helvetica Light"/>
              </a:rPr>
              <a:t> interfaces de </a:t>
            </a:r>
            <a:r>
              <a:rPr lang="en-US" sz="2000" dirty="0" err="1">
                <a:solidFill>
                  <a:srgbClr val="595959"/>
                </a:solidFill>
                <a:latin typeface="Segoe UI (Body)"/>
                <a:cs typeface="Helvetica Light"/>
              </a:rPr>
              <a:t>usuario</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nativas</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compartidas</a:t>
            </a:r>
            <a:endParaRPr lang="en-US" sz="2000" dirty="0">
              <a:solidFill>
                <a:srgbClr val="595959"/>
              </a:solidFill>
              <a:latin typeface="Segoe UI (Body)"/>
              <a:cs typeface="Helvetica Light"/>
            </a:endParaRPr>
          </a:p>
          <a:p>
            <a:pPr marL="342900" indent="-342900">
              <a:buFont typeface="Arial" panose="020B0604020202020204" pitchFamily="34" charset="0"/>
              <a:buChar char="•"/>
            </a:pPr>
            <a:endParaRPr lang="en-US" sz="2000" dirty="0">
              <a:solidFill>
                <a:srgbClr val="595959"/>
              </a:solidFill>
              <a:latin typeface="Segoe UI (Body)"/>
              <a:cs typeface="Helvetica Light"/>
            </a:endParaRPr>
          </a:p>
          <a:p>
            <a:pPr marL="342900" indent="-342900">
              <a:buFont typeface="Arial" panose="020B0604020202020204" pitchFamily="34" charset="0"/>
              <a:buChar char="•"/>
            </a:pPr>
            <a:r>
              <a:rPr lang="en-US" sz="2000" dirty="0">
                <a:solidFill>
                  <a:srgbClr val="595959"/>
                </a:solidFill>
                <a:latin typeface="Segoe UI (Body)"/>
                <a:cs typeface="Helvetica Light"/>
              </a:rPr>
              <a:t>Los </a:t>
            </a:r>
            <a:r>
              <a:rPr lang="en-US" sz="2000" dirty="0" err="1">
                <a:solidFill>
                  <a:srgbClr val="595959"/>
                </a:solidFill>
                <a:latin typeface="Segoe UI (Body)"/>
                <a:cs typeface="Helvetica Light"/>
              </a:rPr>
              <a:t>elementos</a:t>
            </a:r>
            <a:r>
              <a:rPr lang="en-US" sz="2000" dirty="0">
                <a:solidFill>
                  <a:srgbClr val="595959"/>
                </a:solidFill>
                <a:latin typeface="Segoe UI (Body)"/>
                <a:cs typeface="Helvetica Light"/>
              </a:rPr>
              <a:t> de </a:t>
            </a:r>
            <a:r>
              <a:rPr lang="en-US" sz="2000" dirty="0" err="1">
                <a:solidFill>
                  <a:srgbClr val="595959"/>
                </a:solidFill>
                <a:latin typeface="Segoe UI (Body)"/>
                <a:cs typeface="Helvetica Light"/>
              </a:rPr>
              <a:t>Xamarin.Forms</a:t>
            </a:r>
            <a:r>
              <a:rPr lang="en-US" sz="2000" dirty="0">
                <a:solidFill>
                  <a:srgbClr val="595959"/>
                </a:solidFill>
                <a:latin typeface="Segoe UI (Body)"/>
                <a:cs typeface="Helvetica Light"/>
              </a:rPr>
              <a:t> son </a:t>
            </a:r>
            <a:r>
              <a:rPr lang="en-US" sz="2000" dirty="0" err="1">
                <a:solidFill>
                  <a:srgbClr val="595959"/>
                </a:solidFill>
                <a:latin typeface="Segoe UI (Body)"/>
                <a:cs typeface="Helvetica Light"/>
              </a:rPr>
              <a:t>mapeados</a:t>
            </a:r>
            <a:r>
              <a:rPr lang="en-US" sz="2000" dirty="0">
                <a:solidFill>
                  <a:srgbClr val="595959"/>
                </a:solidFill>
                <a:latin typeface="Segoe UI (Body)"/>
                <a:cs typeface="Helvetica Light"/>
              </a:rPr>
              <a:t> a </a:t>
            </a:r>
            <a:r>
              <a:rPr lang="en-US" sz="2000" dirty="0" err="1">
                <a:solidFill>
                  <a:srgbClr val="595959"/>
                </a:solidFill>
                <a:latin typeface="Segoe UI (Body)"/>
                <a:cs typeface="Helvetica Light"/>
              </a:rPr>
              <a:t>elementos</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nativos</a:t>
            </a:r>
            <a:r>
              <a:rPr lang="en-US" sz="2000" dirty="0">
                <a:solidFill>
                  <a:srgbClr val="595959"/>
                </a:solidFill>
                <a:latin typeface="Segoe UI (Body)"/>
                <a:cs typeface="Helvetica Light"/>
              </a:rPr>
              <a:t> y behaviors </a:t>
            </a:r>
            <a:r>
              <a:rPr lang="en-US" sz="2000" dirty="0" err="1">
                <a:solidFill>
                  <a:srgbClr val="595959"/>
                </a:solidFill>
                <a:latin typeface="Segoe UI (Body)"/>
                <a:cs typeface="Helvetica Light"/>
              </a:rPr>
              <a:t>propios</a:t>
            </a:r>
            <a:r>
              <a:rPr lang="en-US" sz="2000" dirty="0">
                <a:solidFill>
                  <a:srgbClr val="595959"/>
                </a:solidFill>
                <a:latin typeface="Segoe UI (Body)"/>
                <a:cs typeface="Helvetica Light"/>
              </a:rPr>
              <a:t> de </a:t>
            </a:r>
            <a:r>
              <a:rPr lang="en-US" sz="2000" dirty="0" err="1">
                <a:solidFill>
                  <a:srgbClr val="595959"/>
                </a:solidFill>
                <a:latin typeface="Segoe UI (Body)"/>
                <a:cs typeface="Helvetica Light"/>
              </a:rPr>
              <a:t>cada</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plataforma</a:t>
            </a:r>
            <a:endParaRPr lang="en-US" sz="2000" dirty="0">
              <a:solidFill>
                <a:srgbClr val="595959"/>
              </a:solidFill>
              <a:latin typeface="Segoe UI (Body)"/>
              <a:cs typeface="Helvetica Light"/>
            </a:endParaRPr>
          </a:p>
          <a:p>
            <a:pPr marL="342900" indent="-342900">
              <a:buFont typeface="Arial" panose="020B0604020202020204" pitchFamily="34" charset="0"/>
              <a:buChar char="•"/>
            </a:pPr>
            <a:endParaRPr lang="en-US" sz="2000" dirty="0">
              <a:solidFill>
                <a:srgbClr val="595959"/>
              </a:solidFill>
              <a:latin typeface="Segoe UI (Body)"/>
              <a:cs typeface="Helvetica Light"/>
            </a:endParaRPr>
          </a:p>
          <a:p>
            <a:pPr marL="342900" indent="-342900">
              <a:buFont typeface="Arial" panose="020B0604020202020204" pitchFamily="34" charset="0"/>
              <a:buChar char="•"/>
            </a:pPr>
            <a:r>
              <a:rPr lang="en-US" sz="2000" dirty="0" err="1">
                <a:solidFill>
                  <a:srgbClr val="595959"/>
                </a:solidFill>
                <a:latin typeface="Segoe UI (Body)"/>
                <a:cs typeface="Helvetica Light"/>
              </a:rPr>
              <a:t>Podemos</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mezclar</a:t>
            </a:r>
            <a:r>
              <a:rPr lang="en-US" sz="2000" dirty="0">
                <a:solidFill>
                  <a:srgbClr val="595959"/>
                </a:solidFill>
                <a:latin typeface="Segoe UI (Body)"/>
                <a:cs typeface="Helvetica Light"/>
              </a:rPr>
              <a:t> </a:t>
            </a:r>
            <a:r>
              <a:rPr lang="en-US" sz="2000" dirty="0" err="1">
                <a:solidFill>
                  <a:srgbClr val="595959"/>
                </a:solidFill>
                <a:latin typeface="Segoe UI (Body)"/>
                <a:cs typeface="Helvetica Light"/>
              </a:rPr>
              <a:t>Xamarin.Forms</a:t>
            </a:r>
            <a:r>
              <a:rPr lang="en-US" sz="2000" dirty="0">
                <a:solidFill>
                  <a:srgbClr val="595959"/>
                </a:solidFill>
                <a:latin typeface="Segoe UI (Body)"/>
                <a:cs typeface="Helvetica Light"/>
              </a:rPr>
              <a:t> con APIs </a:t>
            </a:r>
            <a:r>
              <a:rPr lang="en-US" sz="2000" dirty="0" err="1">
                <a:solidFill>
                  <a:srgbClr val="595959"/>
                </a:solidFill>
                <a:latin typeface="Segoe UI (Body)"/>
                <a:cs typeface="Helvetica Light"/>
              </a:rPr>
              <a:t>nativas</a:t>
            </a:r>
            <a:endParaRPr lang="en-US" sz="2000" dirty="0">
              <a:solidFill>
                <a:srgbClr val="595959"/>
              </a:solidFill>
              <a:latin typeface="Segoe UI (Body)"/>
              <a:cs typeface="Helvetica Light"/>
            </a:endParaRPr>
          </a:p>
        </p:txBody>
      </p:sp>
      <p:sp>
        <p:nvSpPr>
          <p:cNvPr id="1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err="1">
                <a:solidFill>
                  <a:srgbClr val="00BCF2"/>
                </a:solidFill>
              </a:rPr>
              <a:t>Xamarin.Forms</a:t>
            </a:r>
            <a:endParaRPr lang="es-ES" dirty="0">
              <a:solidFill>
                <a:srgbClr val="00BCF2"/>
              </a:solidFill>
            </a:endParaRPr>
          </a:p>
        </p:txBody>
      </p:sp>
    </p:spTree>
    <p:extLst>
      <p:ext uri="{BB962C8B-B14F-4D97-AF65-F5344CB8AC3E}">
        <p14:creationId xmlns:p14="http://schemas.microsoft.com/office/powerpoint/2010/main" val="428288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5281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216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Android – 100% API 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70650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2157</TotalTime>
  <Words>1491</Words>
  <Application>Microsoft Office PowerPoint</Application>
  <PresentationFormat>Widescreen</PresentationFormat>
  <Paragraphs>378</Paragraphs>
  <Slides>50</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Consolas</vt:lpstr>
      <vt:lpstr>Helvetica</vt:lpstr>
      <vt:lpstr>Helvetica Light</vt:lpstr>
      <vt:lpstr>Menlo Regular</vt:lpstr>
      <vt:lpstr>ＭＳ Ｐゴシック</vt:lpstr>
      <vt:lpstr>Segoe UI</vt:lpstr>
      <vt:lpstr>Segoe UI (Body)</vt:lpstr>
      <vt:lpstr>Segoe UI Light</vt:lpstr>
      <vt:lpstr>Segoe UI Semibold</vt:lpstr>
      <vt:lpstr>Segoe UI Semilight</vt:lpstr>
      <vt:lpstr>Wingdings</vt:lpstr>
      <vt:lpstr>XamarinTemplate</vt:lpstr>
      <vt:lpstr>PowerPoint Presentation</vt:lpstr>
      <vt:lpstr>Xamarin: Aplicaciones nativas multiplataforma</vt:lpstr>
      <vt:lpstr>Xamarin</vt:lpstr>
      <vt:lpstr>PowerPoint Presentation</vt:lpstr>
      <vt:lpstr>Xamarin + Xamarin.Forms</vt:lpstr>
      <vt:lpstr>PowerPoint Presentation</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Xamarin Classic</vt:lpstr>
      <vt:lpstr>Xamarin.Forms 2.0</vt:lpstr>
      <vt:lpstr>Gorilla Player</vt:lpstr>
      <vt:lpstr>Gorilla Player</vt:lpstr>
      <vt:lpstr>Gorilla Player</vt:lpstr>
      <vt:lpstr>Novedades</vt:lpstr>
      <vt:lpstr>¿Qué hay de Nuevo en la plataforma Xamarin?</vt:lpstr>
      <vt:lpstr>Preview Technologies</vt:lpstr>
      <vt:lpstr>Xamarin Inspector</vt:lpstr>
      <vt:lpstr>Xamarin Inspector</vt:lpstr>
      <vt:lpstr>Inspector</vt:lpstr>
      <vt:lpstr>PowerPoint Presentation</vt:lpstr>
      <vt:lpstr>En teléfonos, la calidad cuesta</vt:lpstr>
      <vt:lpstr>Fragmentación Android</vt:lpstr>
      <vt:lpstr>Diversificación en iOS</vt:lpstr>
      <vt:lpstr>Complejidad de las Apps</vt:lpstr>
      <vt:lpstr>PowerPoint Presentation</vt:lpstr>
      <vt:lpstr>PowerPoint Presentation</vt:lpstr>
      <vt:lpstr>Xamarin UITest</vt:lpstr>
      <vt:lpstr>Ejemplo</vt:lpstr>
      <vt:lpstr>Xamarin UITests</vt:lpstr>
      <vt:lpstr>Xamarin Test Recorder</vt:lpstr>
      <vt:lpstr>Xamarin Test Cloud: pruebas en cientos de dispositivos</vt:lpstr>
      <vt:lpstr>Xamarin Test Cloud</vt:lpstr>
      <vt:lpstr>Test Recorder &amp; Test Cloud</vt:lpstr>
      <vt:lpstr>Xamarin Insights – Real-time monitoring</vt:lpstr>
      <vt:lpstr>Xamarin Insights – Reportes</vt:lpstr>
      <vt:lpstr>Xamarin Insights – Track</vt:lpstr>
      <vt:lpstr>Xamarin Insights – Resolver problemas</vt:lpstr>
      <vt:lpstr>Xamarin Insights</vt:lpstr>
      <vt:lpstr>Xamarin Insights</vt:lpstr>
      <vt:lpstr>Xamarin Insights – Integración</vt:lpstr>
      <vt:lpstr>PowerPoint Presentation</vt:lpstr>
      <vt:lpstr>PowerPoint Presentation</vt:lpstr>
      <vt:lpstr>PowerPoint Presentation</vt:lpstr>
      <vt:lpstr>P &amp;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144</cp:revision>
  <dcterms:created xsi:type="dcterms:W3CDTF">2015-05-05T21:43:30Z</dcterms:created>
  <dcterms:modified xsi:type="dcterms:W3CDTF">2016-03-04T19:13:28Z</dcterms:modified>
</cp:coreProperties>
</file>